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87" r:id="rId4"/>
  </p:sldMasterIdLst>
  <p:notesMasterIdLst>
    <p:notesMasterId r:id="rId18"/>
  </p:notesMasterIdLst>
  <p:sldIdLst>
    <p:sldId id="306" r:id="rId5"/>
    <p:sldId id="316" r:id="rId6"/>
    <p:sldId id="305" r:id="rId7"/>
    <p:sldId id="333" r:id="rId8"/>
    <p:sldId id="339" r:id="rId9"/>
    <p:sldId id="341" r:id="rId10"/>
    <p:sldId id="338" r:id="rId11"/>
    <p:sldId id="342" r:id="rId12"/>
    <p:sldId id="319" r:id="rId13"/>
    <p:sldId id="334" r:id="rId14"/>
    <p:sldId id="329" r:id="rId15"/>
    <p:sldId id="261" r:id="rId16"/>
    <p:sldId id="307" r:id="rId17"/>
  </p:sldIdLst>
  <p:sldSz cx="12193588" cy="6858000"/>
  <p:notesSz cx="6858000" cy="9144000"/>
  <p:defaultTextStyle>
    <a:defPPr>
      <a:defRPr lang="en-US"/>
    </a:defPPr>
    <a:lvl1pPr marL="0" algn="l" defTabSz="609630" rtl="0" eaLnBrk="1" latinLnBrk="0" hangingPunct="1">
      <a:defRPr sz="2400" kern="1200">
        <a:solidFill>
          <a:schemeClr val="tx1"/>
        </a:solidFill>
        <a:latin typeface="+mn-lt"/>
        <a:ea typeface="+mn-ea"/>
        <a:cs typeface="+mn-cs"/>
      </a:defRPr>
    </a:lvl1pPr>
    <a:lvl2pPr marL="609630" algn="l" defTabSz="609630" rtl="0" eaLnBrk="1" latinLnBrk="0" hangingPunct="1">
      <a:defRPr sz="2400" kern="1200">
        <a:solidFill>
          <a:schemeClr val="tx1"/>
        </a:solidFill>
        <a:latin typeface="+mn-lt"/>
        <a:ea typeface="+mn-ea"/>
        <a:cs typeface="+mn-cs"/>
      </a:defRPr>
    </a:lvl2pPr>
    <a:lvl3pPr marL="1219261" algn="l" defTabSz="609630" rtl="0" eaLnBrk="1" latinLnBrk="0" hangingPunct="1">
      <a:defRPr sz="2400" kern="1200">
        <a:solidFill>
          <a:schemeClr val="tx1"/>
        </a:solidFill>
        <a:latin typeface="+mn-lt"/>
        <a:ea typeface="+mn-ea"/>
        <a:cs typeface="+mn-cs"/>
      </a:defRPr>
    </a:lvl3pPr>
    <a:lvl4pPr marL="1828891" algn="l" defTabSz="609630" rtl="0" eaLnBrk="1" latinLnBrk="0" hangingPunct="1">
      <a:defRPr sz="2400" kern="1200">
        <a:solidFill>
          <a:schemeClr val="tx1"/>
        </a:solidFill>
        <a:latin typeface="+mn-lt"/>
        <a:ea typeface="+mn-ea"/>
        <a:cs typeface="+mn-cs"/>
      </a:defRPr>
    </a:lvl4pPr>
    <a:lvl5pPr marL="2438522" algn="l" defTabSz="609630" rtl="0" eaLnBrk="1" latinLnBrk="0" hangingPunct="1">
      <a:defRPr sz="2400" kern="1200">
        <a:solidFill>
          <a:schemeClr val="tx1"/>
        </a:solidFill>
        <a:latin typeface="+mn-lt"/>
        <a:ea typeface="+mn-ea"/>
        <a:cs typeface="+mn-cs"/>
      </a:defRPr>
    </a:lvl5pPr>
    <a:lvl6pPr marL="3048152" algn="l" defTabSz="609630" rtl="0" eaLnBrk="1" latinLnBrk="0" hangingPunct="1">
      <a:defRPr sz="2400" kern="1200">
        <a:solidFill>
          <a:schemeClr val="tx1"/>
        </a:solidFill>
        <a:latin typeface="+mn-lt"/>
        <a:ea typeface="+mn-ea"/>
        <a:cs typeface="+mn-cs"/>
      </a:defRPr>
    </a:lvl6pPr>
    <a:lvl7pPr marL="3657783" algn="l" defTabSz="609630" rtl="0" eaLnBrk="1" latinLnBrk="0" hangingPunct="1">
      <a:defRPr sz="2400" kern="1200">
        <a:solidFill>
          <a:schemeClr val="tx1"/>
        </a:solidFill>
        <a:latin typeface="+mn-lt"/>
        <a:ea typeface="+mn-ea"/>
        <a:cs typeface="+mn-cs"/>
      </a:defRPr>
    </a:lvl7pPr>
    <a:lvl8pPr marL="4267413" algn="l" defTabSz="609630" rtl="0" eaLnBrk="1" latinLnBrk="0" hangingPunct="1">
      <a:defRPr sz="2400" kern="1200">
        <a:solidFill>
          <a:schemeClr val="tx1"/>
        </a:solidFill>
        <a:latin typeface="+mn-lt"/>
        <a:ea typeface="+mn-ea"/>
        <a:cs typeface="+mn-cs"/>
      </a:defRPr>
    </a:lvl8pPr>
    <a:lvl9pPr marL="4877044" algn="l" defTabSz="60963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8DC9"/>
    <a:srgbClr val="00B0CA"/>
    <a:srgbClr val="0080C7"/>
    <a:srgbClr val="02B0CA"/>
    <a:srgbClr val="CCD5EA"/>
    <a:srgbClr val="00DDFF"/>
    <a:srgbClr val="0093FF"/>
    <a:srgbClr val="E73A1C"/>
    <a:srgbClr val="51D5E1"/>
    <a:srgbClr val="49BBC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92" autoAdjust="0"/>
    <p:restoredTop sz="90164" autoAdjust="0"/>
  </p:normalViewPr>
  <p:slideViewPr>
    <p:cSldViewPr snapToGrid="0" snapToObjects="1">
      <p:cViewPr varScale="1">
        <p:scale>
          <a:sx n="83" d="100"/>
          <a:sy n="83" d="100"/>
        </p:scale>
        <p:origin x="330" y="78"/>
      </p:cViewPr>
      <p:guideLst>
        <p:guide orient="horz" pos="2160"/>
        <p:guide pos="384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hdphoto1.wdp>
</file>

<file path=ppt/media/hdphoto2.wdp>
</file>

<file path=ppt/media/image1.jpeg>
</file>

<file path=ppt/media/image10.png>
</file>

<file path=ppt/media/image11.png>
</file>

<file path=ppt/media/image12.jpeg>
</file>

<file path=ppt/media/image13.jpeg>
</file>

<file path=ppt/media/image14.jpeg>
</file>

<file path=ppt/media/image15.jpeg>
</file>

<file path=ppt/media/image2.jpeg>
</file>

<file path=ppt/media/image3.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8A7C38-D957-4983-B3FC-CEDDEECAE221}" type="datetimeFigureOut">
              <a:rPr lang="zh-CN" altLang="en-US" smtClean="0"/>
              <a:pPr/>
              <a:t>2017-12-29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F6A25E-8950-4A49-94D1-A462097B5F70}" type="slidenum">
              <a:rPr lang="zh-CN" altLang="en-US" smtClean="0"/>
              <a:pPr/>
              <a:t>‹#›</a:t>
            </a:fld>
            <a:endParaRPr lang="zh-CN" altLang="en-US"/>
          </a:p>
        </p:txBody>
      </p:sp>
    </p:spTree>
    <p:extLst>
      <p:ext uri="{BB962C8B-B14F-4D97-AF65-F5344CB8AC3E}">
        <p14:creationId xmlns:p14="http://schemas.microsoft.com/office/powerpoint/2010/main" val="2229514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smtClean="0"/>
              <a:t>述职报告 </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a:t>
            </a:fld>
            <a:endParaRPr lang="zh-CN" altLang="en-US"/>
          </a:p>
        </p:txBody>
      </p:sp>
    </p:spTree>
    <p:extLst>
      <p:ext uri="{BB962C8B-B14F-4D97-AF65-F5344CB8AC3E}">
        <p14:creationId xmlns:p14="http://schemas.microsoft.com/office/powerpoint/2010/main" val="1906954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10</a:t>
            </a:fld>
            <a:endParaRPr lang="zh-CN" altLang="en-US"/>
          </a:p>
        </p:txBody>
      </p:sp>
    </p:spTree>
    <p:extLst>
      <p:ext uri="{BB962C8B-B14F-4D97-AF65-F5344CB8AC3E}">
        <p14:creationId xmlns:p14="http://schemas.microsoft.com/office/powerpoint/2010/main" val="28374428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11</a:t>
            </a:fld>
            <a:endParaRPr lang="zh-CN" altLang="en-US"/>
          </a:p>
        </p:txBody>
      </p:sp>
    </p:spTree>
    <p:extLst>
      <p:ext uri="{BB962C8B-B14F-4D97-AF65-F5344CB8AC3E}">
        <p14:creationId xmlns:p14="http://schemas.microsoft.com/office/powerpoint/2010/main" val="10057687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12</a:t>
            </a:fld>
            <a:endParaRPr lang="zh-CN" altLang="en-US"/>
          </a:p>
        </p:txBody>
      </p:sp>
    </p:spTree>
    <p:extLst>
      <p:ext uri="{BB962C8B-B14F-4D97-AF65-F5344CB8AC3E}">
        <p14:creationId xmlns:p14="http://schemas.microsoft.com/office/powerpoint/2010/main" val="2151146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13</a:t>
            </a:fld>
            <a:endParaRPr lang="zh-CN" altLang="en-US"/>
          </a:p>
        </p:txBody>
      </p:sp>
    </p:spTree>
    <p:extLst>
      <p:ext uri="{BB962C8B-B14F-4D97-AF65-F5344CB8AC3E}">
        <p14:creationId xmlns:p14="http://schemas.microsoft.com/office/powerpoint/2010/main" val="3270573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smtClean="0"/>
              <a:t>述职报告</a:t>
            </a:r>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2</a:t>
            </a:fld>
            <a:endParaRPr lang="zh-CN" altLang="en-US"/>
          </a:p>
        </p:txBody>
      </p:sp>
    </p:spTree>
    <p:extLst>
      <p:ext uri="{BB962C8B-B14F-4D97-AF65-F5344CB8AC3E}">
        <p14:creationId xmlns:p14="http://schemas.microsoft.com/office/powerpoint/2010/main" val="2871694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3</a:t>
            </a:fld>
            <a:endParaRPr lang="zh-CN" altLang="en-US"/>
          </a:p>
        </p:txBody>
      </p:sp>
    </p:spTree>
    <p:extLst>
      <p:ext uri="{BB962C8B-B14F-4D97-AF65-F5344CB8AC3E}">
        <p14:creationId xmlns:p14="http://schemas.microsoft.com/office/powerpoint/2010/main" val="3959349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4</a:t>
            </a:fld>
            <a:endParaRPr lang="zh-CN" altLang="en-US"/>
          </a:p>
        </p:txBody>
      </p:sp>
    </p:spTree>
    <p:extLst>
      <p:ext uri="{BB962C8B-B14F-4D97-AF65-F5344CB8AC3E}">
        <p14:creationId xmlns:p14="http://schemas.microsoft.com/office/powerpoint/2010/main" val="2066031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5</a:t>
            </a:fld>
            <a:endParaRPr lang="zh-CN" altLang="en-US"/>
          </a:p>
        </p:txBody>
      </p:sp>
    </p:spTree>
    <p:extLst>
      <p:ext uri="{BB962C8B-B14F-4D97-AF65-F5344CB8AC3E}">
        <p14:creationId xmlns:p14="http://schemas.microsoft.com/office/powerpoint/2010/main" val="3735406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6</a:t>
            </a:fld>
            <a:endParaRPr lang="zh-CN" altLang="en-US"/>
          </a:p>
        </p:txBody>
      </p:sp>
    </p:spTree>
    <p:extLst>
      <p:ext uri="{BB962C8B-B14F-4D97-AF65-F5344CB8AC3E}">
        <p14:creationId xmlns:p14="http://schemas.microsoft.com/office/powerpoint/2010/main" val="2066031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7</a:t>
            </a:fld>
            <a:endParaRPr lang="zh-CN" altLang="en-US"/>
          </a:p>
        </p:txBody>
      </p:sp>
    </p:spTree>
    <p:extLst>
      <p:ext uri="{BB962C8B-B14F-4D97-AF65-F5344CB8AC3E}">
        <p14:creationId xmlns:p14="http://schemas.microsoft.com/office/powerpoint/2010/main" val="2509645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8</a:t>
            </a:fld>
            <a:endParaRPr lang="zh-CN" altLang="en-US"/>
          </a:p>
        </p:txBody>
      </p:sp>
    </p:spTree>
    <p:extLst>
      <p:ext uri="{BB962C8B-B14F-4D97-AF65-F5344CB8AC3E}">
        <p14:creationId xmlns:p14="http://schemas.microsoft.com/office/powerpoint/2010/main" val="2066031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9</a:t>
            </a:fld>
            <a:endParaRPr lang="zh-CN" altLang="en-US"/>
          </a:p>
        </p:txBody>
      </p:sp>
    </p:spTree>
    <p:extLst>
      <p:ext uri="{BB962C8B-B14F-4D97-AF65-F5344CB8AC3E}">
        <p14:creationId xmlns:p14="http://schemas.microsoft.com/office/powerpoint/2010/main" val="1924589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直接连接符 6"/>
          <p:cNvSpPr>
            <a:spLocks noChangeShapeType="1"/>
          </p:cNvSpPr>
          <p:nvPr/>
        </p:nvSpPr>
        <p:spPr bwMode="auto">
          <a:xfrm>
            <a:off x="685889" y="5349903"/>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9" name="标题 28"/>
          <p:cNvSpPr>
            <a:spLocks noGrp="1"/>
          </p:cNvSpPr>
          <p:nvPr>
            <p:ph type="ctrTitle"/>
          </p:nvPr>
        </p:nvSpPr>
        <p:spPr>
          <a:xfrm>
            <a:off x="508066" y="4853412"/>
            <a:ext cx="11279069" cy="1222375"/>
          </a:xfrm>
        </p:spPr>
        <p:txBody>
          <a:bodyPr anchor="t"/>
          <a:lstStyle/>
          <a:p>
            <a:r>
              <a:rPr kumimoji="0" lang="zh-CN" altLang="en-US" smtClean="0"/>
              <a:t>单击此处编辑母版标题样式</a:t>
            </a:r>
            <a:endParaRPr kumimoji="0" lang="en-US"/>
          </a:p>
        </p:txBody>
      </p:sp>
      <p:sp>
        <p:nvSpPr>
          <p:cNvPr id="9" name="副标题 8"/>
          <p:cNvSpPr>
            <a:spLocks noGrp="1"/>
          </p:cNvSpPr>
          <p:nvPr>
            <p:ph type="subTitle" idx="1"/>
          </p:nvPr>
        </p:nvSpPr>
        <p:spPr>
          <a:xfrm>
            <a:off x="508066" y="3886200"/>
            <a:ext cx="11279069"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smtClean="0"/>
              <a:t>单击此处编辑母版副标题样式</a:t>
            </a:r>
            <a:endParaRPr kumimoji="0" lang="en-US"/>
          </a:p>
        </p:txBody>
      </p:sp>
      <p:sp>
        <p:nvSpPr>
          <p:cNvPr id="16" name="日期占位符 15"/>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2" name="页脚占位符 1"/>
          <p:cNvSpPr>
            <a:spLocks noGrp="1"/>
          </p:cNvSpPr>
          <p:nvPr>
            <p:ph type="ftr" sz="quarter" idx="11"/>
          </p:nvPr>
        </p:nvSpPr>
        <p:spPr/>
        <p:txBody>
          <a:bodyPr/>
          <a:lstStyle/>
          <a:p>
            <a:endParaRPr kumimoji="0" lang="en-US"/>
          </a:p>
        </p:txBody>
      </p:sp>
      <p:sp>
        <p:nvSpPr>
          <p:cNvPr id="15" name="灯片编号占位符 14"/>
          <p:cNvSpPr>
            <a:spLocks noGrp="1"/>
          </p:cNvSpPr>
          <p:nvPr>
            <p:ph type="sldNum" sz="quarter" idx="12"/>
          </p:nvPr>
        </p:nvSpPr>
        <p:spPr>
          <a:xfrm>
            <a:off x="10974229" y="6473952"/>
            <a:ext cx="1012068" cy="246888"/>
          </a:xfrm>
        </p:spPr>
        <p:txBody>
          <a:bodyPr/>
          <a:lstStyle/>
          <a:p>
            <a:fld id="{CA15C064-DD44-4CAC-873E-2D1F54821676}" type="slidenum">
              <a:rPr kumimoji="0" lang="en-US" smtClean="0"/>
              <a:pPr/>
              <a:t>‹#›</a:t>
            </a:fld>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5" name="页脚占位符 4"/>
          <p:cNvSpPr>
            <a:spLocks noGrp="1"/>
          </p:cNvSpPr>
          <p:nvPr>
            <p:ph type="ftr" sz="quarter" idx="11"/>
          </p:nvPr>
        </p:nvSpPr>
        <p:spPr/>
        <p:txBody>
          <a:bodyPr/>
          <a:lstStyle/>
          <a:p>
            <a:endParaRPr kumimoji="0" lang="en-US"/>
          </a:p>
        </p:txBody>
      </p:sp>
      <p:sp>
        <p:nvSpPr>
          <p:cNvPr id="6" name="灯片编号占位符 5"/>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145191" y="549277"/>
            <a:ext cx="2438718" cy="5851525"/>
          </a:xfrm>
        </p:spPr>
        <p:txBody>
          <a:bodyPr vert="eaVer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609679" y="549277"/>
            <a:ext cx="8332285" cy="5851525"/>
          </a:xfrm>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5" name="页脚占位符 4"/>
          <p:cNvSpPr>
            <a:spLocks noGrp="1"/>
          </p:cNvSpPr>
          <p:nvPr>
            <p:ph type="ftr" sz="quarter" idx="11"/>
          </p:nvPr>
        </p:nvSpPr>
        <p:spPr/>
        <p:txBody>
          <a:bodyPr/>
          <a:lstStyle/>
          <a:p>
            <a:endParaRPr kumimoji="0" lang="en-US"/>
          </a:p>
        </p:txBody>
      </p:sp>
      <p:sp>
        <p:nvSpPr>
          <p:cNvPr id="6" name="灯片编号占位符 5"/>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320" y="0"/>
            <a:ext cx="12188951" cy="6858000"/>
          </a:xfrm>
          <a:prstGeom prst="rect">
            <a:avLst/>
          </a:prstGeom>
        </p:spPr>
      </p:pic>
    </p:spTree>
    <p:extLst>
      <p:ext uri="{BB962C8B-B14F-4D97-AF65-F5344CB8AC3E}">
        <p14:creationId xmlns:p14="http://schemas.microsoft.com/office/powerpoint/2010/main" val="222153796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gradFill>
          <a:gsLst>
            <a:gs pos="0">
              <a:srgbClr val="067FC9"/>
            </a:gs>
            <a:gs pos="100000">
              <a:srgbClr val="00B2CA"/>
            </a:gs>
          </a:gsLst>
          <a:lin ang="27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835148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49419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49419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833110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2" name="标题 21"/>
          <p:cNvSpPr>
            <a:spLocks noGrp="1"/>
          </p:cNvSpPr>
          <p:nvPr>
            <p:ph type="title"/>
          </p:nvPr>
        </p:nvSpPr>
        <p:spPr/>
        <p:txBody>
          <a:bodyPr/>
          <a:lstStyle/>
          <a:p>
            <a:r>
              <a:rPr kumimoji="0" lang="zh-CN" altLang="en-US" smtClean="0"/>
              <a:t>单击此处编辑母版标题样式</a:t>
            </a:r>
            <a:endParaRPr kumimoji="0" lang="en-US"/>
          </a:p>
        </p:txBody>
      </p:sp>
      <p:sp>
        <p:nvSpPr>
          <p:cNvPr id="27" name="内容占位符 26"/>
          <p:cNvSpPr>
            <a:spLocks noGrp="1"/>
          </p:cNvSpPr>
          <p:nvPr>
            <p:ph idx="1"/>
          </p:nvPr>
        </p:nvSpPr>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5" name="日期占位符 24"/>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19" name="页脚占位符 18"/>
          <p:cNvSpPr>
            <a:spLocks noGrp="1"/>
          </p:cNvSpPr>
          <p:nvPr>
            <p:ph type="ftr" sz="quarter" idx="11"/>
          </p:nvPr>
        </p:nvSpPr>
        <p:spPr>
          <a:xfrm>
            <a:off x="4775822" y="76201"/>
            <a:ext cx="3861303" cy="288925"/>
          </a:xfrm>
        </p:spPr>
        <p:txBody>
          <a:bodyPr/>
          <a:lstStyle/>
          <a:p>
            <a:endParaRPr kumimoji="0" lang="en-US"/>
          </a:p>
        </p:txBody>
      </p:sp>
      <p:sp>
        <p:nvSpPr>
          <p:cNvPr id="16" name="灯片编号占位符 15"/>
          <p:cNvSpPr>
            <a:spLocks noGrp="1"/>
          </p:cNvSpPr>
          <p:nvPr>
            <p:ph type="sldNum" sz="quarter" idx="12"/>
          </p:nvPr>
        </p:nvSpPr>
        <p:spPr>
          <a:xfrm>
            <a:off x="10974229" y="6473952"/>
            <a:ext cx="1012068" cy="246888"/>
          </a:xfrm>
        </p:spPr>
        <p:txBody>
          <a:bodyPr/>
          <a:lstStyle/>
          <a:p>
            <a:fld id="{CA15C064-DD44-4CAC-873E-2D1F54821676}" type="slidenum">
              <a:rPr kumimoji="0" lang="en-US" smtClean="0"/>
              <a:pPr/>
              <a:t>‹#›</a:t>
            </a:fld>
            <a:endParaRPr kumimoji="0"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3">
        <a:schemeClr val="bg2"/>
      </p:bgRef>
    </p:bg>
    <p:spTree>
      <p:nvGrpSpPr>
        <p:cNvPr id="1" name=""/>
        <p:cNvGrpSpPr/>
        <p:nvPr/>
      </p:nvGrpSpPr>
      <p:grpSpPr>
        <a:xfrm>
          <a:off x="0" y="0"/>
          <a:ext cx="0" cy="0"/>
          <a:chOff x="0" y="0"/>
          <a:chExt cx="0" cy="0"/>
        </a:xfrm>
      </p:grpSpPr>
      <p:sp>
        <p:nvSpPr>
          <p:cNvPr id="7" name="直接连接符 6"/>
          <p:cNvSpPr>
            <a:spLocks noChangeShapeType="1"/>
          </p:cNvSpPr>
          <p:nvPr/>
        </p:nvSpPr>
        <p:spPr bwMode="auto">
          <a:xfrm>
            <a:off x="685889" y="3444903"/>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文本占位符 5"/>
          <p:cNvSpPr>
            <a:spLocks noGrp="1"/>
          </p:cNvSpPr>
          <p:nvPr>
            <p:ph type="body" idx="1"/>
          </p:nvPr>
        </p:nvSpPr>
        <p:spPr>
          <a:xfrm>
            <a:off x="508066" y="1676400"/>
            <a:ext cx="11279069"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smtClean="0"/>
              <a:t>单击此处编辑母版文本样式</a:t>
            </a:r>
          </a:p>
        </p:txBody>
      </p:sp>
      <p:sp>
        <p:nvSpPr>
          <p:cNvPr id="19" name="日期占位符 18"/>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11" name="页脚占位符 10"/>
          <p:cNvSpPr>
            <a:spLocks noGrp="1"/>
          </p:cNvSpPr>
          <p:nvPr>
            <p:ph type="ftr" sz="quarter" idx="11"/>
          </p:nvPr>
        </p:nvSpPr>
        <p:spPr/>
        <p:txBody>
          <a:bodyPr/>
          <a:lstStyle/>
          <a:p>
            <a:endParaRPr kumimoji="0" lang="en-US"/>
          </a:p>
        </p:txBody>
      </p:sp>
      <p:sp>
        <p:nvSpPr>
          <p:cNvPr id="16" name="灯片编号占位符 15"/>
          <p:cNvSpPr>
            <a:spLocks noGrp="1"/>
          </p:cNvSpPr>
          <p:nvPr>
            <p:ph type="sldNum" sz="quarter" idx="12"/>
          </p:nvPr>
        </p:nvSpPr>
        <p:spPr/>
        <p:txBody>
          <a:bodyPr/>
          <a:lstStyle/>
          <a:p>
            <a:fld id="{CA15C064-DD44-4CAC-873E-2D1F54821676}" type="slidenum">
              <a:rPr kumimoji="0" lang="en-US" smtClean="0"/>
              <a:pPr/>
              <a:t>‹#›</a:t>
            </a:fld>
            <a:endParaRPr kumimoji="0" lang="en-US"/>
          </a:p>
        </p:txBody>
      </p:sp>
      <p:sp>
        <p:nvSpPr>
          <p:cNvPr id="8" name="标题 7"/>
          <p:cNvSpPr>
            <a:spLocks noGrp="1"/>
          </p:cNvSpPr>
          <p:nvPr>
            <p:ph type="title"/>
          </p:nvPr>
        </p:nvSpPr>
        <p:spPr>
          <a:xfrm>
            <a:off x="240664" y="2947086"/>
            <a:ext cx="11583909" cy="1184825"/>
          </a:xfrm>
        </p:spPr>
        <p:txBody>
          <a:bodyPr rtlCol="0" anchor="t"/>
          <a:lstStyle>
            <a:lvl1pPr algn="r">
              <a:defRPr/>
            </a:lvl1pPr>
          </a:lstStyle>
          <a:p>
            <a:r>
              <a:rPr kumimoji="0" lang="zh-CN" altLang="en-US" smtClean="0"/>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0" name="标题 19"/>
          <p:cNvSpPr>
            <a:spLocks noGrp="1"/>
          </p:cNvSpPr>
          <p:nvPr>
            <p:ph type="title"/>
          </p:nvPr>
        </p:nvSpPr>
        <p:spPr>
          <a:xfrm>
            <a:off x="402388" y="457200"/>
            <a:ext cx="11583909" cy="841248"/>
          </a:xfrm>
        </p:spPr>
        <p:txBody>
          <a:bodyPr/>
          <a:lstStyle/>
          <a:p>
            <a:r>
              <a:rPr kumimoji="0" lang="zh-CN" altLang="en-US" smtClean="0"/>
              <a:t>单击此处编辑母版标题样式</a:t>
            </a:r>
            <a:endParaRPr kumimoji="0" lang="en-US"/>
          </a:p>
        </p:txBody>
      </p:sp>
      <p:sp>
        <p:nvSpPr>
          <p:cNvPr id="14" name="内容占位符 13"/>
          <p:cNvSpPr>
            <a:spLocks noGrp="1"/>
          </p:cNvSpPr>
          <p:nvPr>
            <p:ph sz="half" idx="1"/>
          </p:nvPr>
        </p:nvSpPr>
        <p:spPr>
          <a:xfrm>
            <a:off x="406453" y="1600200"/>
            <a:ext cx="5588728"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13" name="内容占位符 12"/>
          <p:cNvSpPr>
            <a:spLocks noGrp="1"/>
          </p:cNvSpPr>
          <p:nvPr>
            <p:ph sz="half" idx="2"/>
          </p:nvPr>
        </p:nvSpPr>
        <p:spPr>
          <a:xfrm>
            <a:off x="6198407" y="1600200"/>
            <a:ext cx="5791954"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1" name="日期占位符 20"/>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10" name="页脚占位符 9"/>
          <p:cNvSpPr>
            <a:spLocks noGrp="1"/>
          </p:cNvSpPr>
          <p:nvPr>
            <p:ph type="ftr" sz="quarter" idx="11"/>
          </p:nvPr>
        </p:nvSpPr>
        <p:spPr/>
        <p:txBody>
          <a:bodyPr/>
          <a:lstStyle/>
          <a:p>
            <a:endParaRPr kumimoji="0" lang="en-US"/>
          </a:p>
        </p:txBody>
      </p:sp>
      <p:sp>
        <p:nvSpPr>
          <p:cNvPr id="31" name="灯片编号占位符 30"/>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9" name="标题 28"/>
          <p:cNvSpPr>
            <a:spLocks noGrp="1"/>
          </p:cNvSpPr>
          <p:nvPr>
            <p:ph type="title"/>
          </p:nvPr>
        </p:nvSpPr>
        <p:spPr>
          <a:xfrm>
            <a:off x="406453" y="5410200"/>
            <a:ext cx="11482295" cy="882650"/>
          </a:xfrm>
        </p:spPr>
        <p:txBody>
          <a:bodyPr anchor="ctr"/>
          <a:lstStyle>
            <a:lvl1pPr>
              <a:defRPr/>
            </a:lvl1pPr>
          </a:lstStyle>
          <a:p>
            <a:r>
              <a:rPr kumimoji="0" lang="zh-CN" altLang="en-US" smtClean="0"/>
              <a:t>单击此处编辑母版标题样式</a:t>
            </a:r>
            <a:endParaRPr kumimoji="0" lang="en-US"/>
          </a:p>
        </p:txBody>
      </p:sp>
      <p:sp>
        <p:nvSpPr>
          <p:cNvPr id="13" name="文本占位符 12"/>
          <p:cNvSpPr>
            <a:spLocks noGrp="1"/>
          </p:cNvSpPr>
          <p:nvPr>
            <p:ph type="body" idx="1"/>
          </p:nvPr>
        </p:nvSpPr>
        <p:spPr>
          <a:xfrm>
            <a:off x="375308" y="666750"/>
            <a:ext cx="572148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25" name="文本占位符 24"/>
          <p:cNvSpPr>
            <a:spLocks noGrp="1"/>
          </p:cNvSpPr>
          <p:nvPr>
            <p:ph type="body" sz="half" idx="3"/>
          </p:nvPr>
        </p:nvSpPr>
        <p:spPr>
          <a:xfrm>
            <a:off x="6194174" y="666750"/>
            <a:ext cx="5723733"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4" name="内容占位符 3"/>
          <p:cNvSpPr>
            <a:spLocks noGrp="1"/>
          </p:cNvSpPr>
          <p:nvPr>
            <p:ph sz="quarter" idx="2"/>
          </p:nvPr>
        </p:nvSpPr>
        <p:spPr>
          <a:xfrm>
            <a:off x="375308" y="1316038"/>
            <a:ext cx="572148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8" name="内容占位符 27"/>
          <p:cNvSpPr>
            <a:spLocks noGrp="1"/>
          </p:cNvSpPr>
          <p:nvPr>
            <p:ph sz="quarter" idx="4"/>
          </p:nvPr>
        </p:nvSpPr>
        <p:spPr>
          <a:xfrm>
            <a:off x="6199114" y="1316038"/>
            <a:ext cx="5718793"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10" name="日期占位符 9"/>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6" name="页脚占位符 5"/>
          <p:cNvSpPr>
            <a:spLocks noGrp="1"/>
          </p:cNvSpPr>
          <p:nvPr>
            <p:ph type="ftr" sz="quarter" idx="11"/>
          </p:nvPr>
        </p:nvSpPr>
        <p:spPr/>
        <p:txBody>
          <a:bodyPr/>
          <a:lstStyle/>
          <a:p>
            <a:endParaRPr kumimoji="0" lang="en-US"/>
          </a:p>
        </p:txBody>
      </p:sp>
      <p:sp>
        <p:nvSpPr>
          <p:cNvPr id="7" name="灯片编号占位符 6"/>
          <p:cNvSpPr>
            <a:spLocks noGrp="1"/>
          </p:cNvSpPr>
          <p:nvPr>
            <p:ph type="sldNum" sz="quarter" idx="12"/>
          </p:nvPr>
        </p:nvSpPr>
        <p:spPr>
          <a:xfrm>
            <a:off x="10974229" y="6477000"/>
            <a:ext cx="1016132" cy="246888"/>
          </a:xfrm>
        </p:spPr>
        <p:txBody>
          <a:bodyPr/>
          <a:lstStyle/>
          <a:p>
            <a:fld id="{CA15C064-DD44-4CAC-873E-2D1F54821676}" type="slidenum">
              <a:rPr kumimoji="0" lang="en-US" smtClean="0"/>
              <a:pPr/>
              <a:t>‹#›</a:t>
            </a:fld>
            <a:endParaRPr kumimoji="0" lang="en-US" dirty="0"/>
          </a:p>
        </p:txBody>
      </p:sp>
      <p:sp>
        <p:nvSpPr>
          <p:cNvPr id="11" name="直接连接符 10"/>
          <p:cNvSpPr>
            <a:spLocks noChangeShapeType="1"/>
          </p:cNvSpPr>
          <p:nvPr/>
        </p:nvSpPr>
        <p:spPr bwMode="auto">
          <a:xfrm>
            <a:off x="685889" y="6019801"/>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0" name="标题 29"/>
          <p:cNvSpPr>
            <a:spLocks noGrp="1"/>
          </p:cNvSpPr>
          <p:nvPr>
            <p:ph type="title"/>
          </p:nvPr>
        </p:nvSpPr>
        <p:spPr>
          <a:xfrm>
            <a:off x="402388" y="457200"/>
            <a:ext cx="11583909" cy="841248"/>
          </a:xfrm>
        </p:spPr>
        <p:txBody>
          <a:bodyPr/>
          <a:lstStyle/>
          <a:p>
            <a:r>
              <a:rPr kumimoji="0" lang="zh-CN" altLang="en-US" smtClean="0"/>
              <a:t>单击此处编辑母版标题样式</a:t>
            </a:r>
            <a:endParaRPr kumimoji="0" lang="en-US"/>
          </a:p>
        </p:txBody>
      </p:sp>
      <p:sp>
        <p:nvSpPr>
          <p:cNvPr id="12" name="日期占位符 11"/>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21" name="页脚占位符 20"/>
          <p:cNvSpPr>
            <a:spLocks noGrp="1"/>
          </p:cNvSpPr>
          <p:nvPr>
            <p:ph type="ftr" sz="quarter" idx="11"/>
          </p:nvPr>
        </p:nvSpPr>
        <p:spPr/>
        <p:txBody>
          <a:bodyPr/>
          <a:lstStyle/>
          <a:p>
            <a:endParaRPr kumimoji="0" lang="en-US"/>
          </a:p>
        </p:txBody>
      </p:sp>
      <p:sp>
        <p:nvSpPr>
          <p:cNvPr id="6" name="灯片编号占位符 5"/>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24" name="页脚占位符 23"/>
          <p:cNvSpPr>
            <a:spLocks noGrp="1"/>
          </p:cNvSpPr>
          <p:nvPr>
            <p:ph type="ftr" sz="quarter" idx="11"/>
          </p:nvPr>
        </p:nvSpPr>
        <p:spPr/>
        <p:txBody>
          <a:bodyPr/>
          <a:lstStyle/>
          <a:p>
            <a:endParaRPr kumimoji="0" lang="en-US"/>
          </a:p>
        </p:txBody>
      </p:sp>
      <p:sp>
        <p:nvSpPr>
          <p:cNvPr id="7" name="灯片编号占位符 6"/>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直接连接符 7"/>
          <p:cNvSpPr>
            <a:spLocks noChangeShapeType="1"/>
          </p:cNvSpPr>
          <p:nvPr/>
        </p:nvSpPr>
        <p:spPr bwMode="auto">
          <a:xfrm>
            <a:off x="685889" y="5849118"/>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标题 11"/>
          <p:cNvSpPr>
            <a:spLocks noGrp="1"/>
          </p:cNvSpPr>
          <p:nvPr>
            <p:ph type="title"/>
          </p:nvPr>
        </p:nvSpPr>
        <p:spPr>
          <a:xfrm>
            <a:off x="609679" y="5486400"/>
            <a:ext cx="11279069" cy="520700"/>
          </a:xfrm>
        </p:spPr>
        <p:txBody>
          <a:bodyPr anchor="ctr"/>
          <a:lstStyle>
            <a:lvl1pPr algn="l">
              <a:buNone/>
              <a:defRPr sz="2000" b="1"/>
            </a:lvl1pPr>
          </a:lstStyle>
          <a:p>
            <a:r>
              <a:rPr kumimoji="0" lang="zh-CN" altLang="en-US" smtClean="0"/>
              <a:t>单击此处编辑母版标题样式</a:t>
            </a:r>
            <a:endParaRPr kumimoji="0" lang="en-US"/>
          </a:p>
        </p:txBody>
      </p:sp>
      <p:sp>
        <p:nvSpPr>
          <p:cNvPr id="26" name="文本占位符 25"/>
          <p:cNvSpPr>
            <a:spLocks noGrp="1"/>
          </p:cNvSpPr>
          <p:nvPr>
            <p:ph type="body" idx="2"/>
          </p:nvPr>
        </p:nvSpPr>
        <p:spPr>
          <a:xfrm>
            <a:off x="609680" y="609600"/>
            <a:ext cx="4011606"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zh-CN" altLang="en-US" smtClean="0"/>
              <a:t>单击此处编辑母版文本样式</a:t>
            </a:r>
          </a:p>
        </p:txBody>
      </p:sp>
      <p:sp>
        <p:nvSpPr>
          <p:cNvPr id="14" name="内容占位符 13"/>
          <p:cNvSpPr>
            <a:spLocks noGrp="1"/>
          </p:cNvSpPr>
          <p:nvPr>
            <p:ph sz="half" idx="1"/>
          </p:nvPr>
        </p:nvSpPr>
        <p:spPr>
          <a:xfrm>
            <a:off x="4767354" y="609600"/>
            <a:ext cx="7121394"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5" name="日期占位符 24"/>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29" name="页脚占位符 28"/>
          <p:cNvSpPr>
            <a:spLocks noGrp="1"/>
          </p:cNvSpPr>
          <p:nvPr>
            <p:ph type="ftr" sz="quarter" idx="11"/>
          </p:nvPr>
        </p:nvSpPr>
        <p:spPr/>
        <p:txBody>
          <a:bodyPr/>
          <a:lstStyle/>
          <a:p>
            <a:endParaRPr kumimoji="0" lang="en-US" dirty="0"/>
          </a:p>
        </p:txBody>
      </p:sp>
      <p:sp>
        <p:nvSpPr>
          <p:cNvPr id="7" name="灯片编号占位符 6"/>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13" name="图片占位符 12"/>
          <p:cNvSpPr>
            <a:spLocks noGrp="1"/>
          </p:cNvSpPr>
          <p:nvPr>
            <p:ph type="pic" idx="1"/>
          </p:nvPr>
        </p:nvSpPr>
        <p:spPr>
          <a:xfrm>
            <a:off x="4674209" y="616634"/>
            <a:ext cx="6706473"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zh-CN" altLang="en-US" smtClean="0"/>
              <a:t>单击图标添加图片</a:t>
            </a:r>
            <a:endParaRPr kumimoji="0" lang="en-US" dirty="0"/>
          </a:p>
        </p:txBody>
      </p:sp>
      <p:sp>
        <p:nvSpPr>
          <p:cNvPr id="7" name="日期占位符 6"/>
          <p:cNvSpPr>
            <a:spLocks noGrp="1"/>
          </p:cNvSpPr>
          <p:nvPr>
            <p:ph type="dt" sz="half" idx="10"/>
          </p:nvPr>
        </p:nvSpPr>
        <p:spPr/>
        <p:txBody>
          <a:bodyPr/>
          <a:lstStyle/>
          <a:p>
            <a:fld id="{74CBEAF9-9E58-4CC8-A6FF-6DD8A58DEEA4}" type="datetimeFigureOut">
              <a:rPr lang="en-US" smtClean="0"/>
              <a:pPr/>
              <a:t>12/29/2017</a:t>
            </a:fld>
            <a:endParaRPr lang="en-US"/>
          </a:p>
        </p:txBody>
      </p:sp>
      <p:sp>
        <p:nvSpPr>
          <p:cNvPr id="5" name="页脚占位符 4"/>
          <p:cNvSpPr>
            <a:spLocks noGrp="1"/>
          </p:cNvSpPr>
          <p:nvPr>
            <p:ph type="ftr" sz="quarter" idx="11"/>
          </p:nvPr>
        </p:nvSpPr>
        <p:spPr/>
        <p:txBody>
          <a:bodyPr/>
          <a:lstStyle/>
          <a:p>
            <a:endParaRPr kumimoji="0" lang="en-US"/>
          </a:p>
        </p:txBody>
      </p:sp>
      <p:sp>
        <p:nvSpPr>
          <p:cNvPr id="31" name="灯片编号占位符 30"/>
          <p:cNvSpPr>
            <a:spLocks noGrp="1"/>
          </p:cNvSpPr>
          <p:nvPr>
            <p:ph type="sldNum" sz="quarter" idx="12"/>
          </p:nvPr>
        </p:nvSpPr>
        <p:spPr/>
        <p:txBody>
          <a:bodyPr/>
          <a:lstStyle/>
          <a:p>
            <a:fld id="{CA15C064-DD44-4CAC-873E-2D1F54821676}" type="slidenum">
              <a:rPr kumimoji="0" lang="en-US" smtClean="0"/>
              <a:pPr/>
              <a:t>‹#›</a:t>
            </a:fld>
            <a:endParaRPr kumimoji="0" lang="en-US"/>
          </a:p>
        </p:txBody>
      </p:sp>
      <p:sp>
        <p:nvSpPr>
          <p:cNvPr id="17" name="标题 16"/>
          <p:cNvSpPr>
            <a:spLocks noGrp="1"/>
          </p:cNvSpPr>
          <p:nvPr>
            <p:ph type="title"/>
          </p:nvPr>
        </p:nvSpPr>
        <p:spPr>
          <a:xfrm>
            <a:off x="508066" y="4993760"/>
            <a:ext cx="7824219" cy="522288"/>
          </a:xfrm>
        </p:spPr>
        <p:txBody>
          <a:bodyPr anchor="ctr"/>
          <a:lstStyle>
            <a:lvl1pPr algn="l">
              <a:buNone/>
              <a:defRPr sz="2000" b="1"/>
            </a:lvl1pPr>
          </a:lstStyle>
          <a:p>
            <a:r>
              <a:rPr kumimoji="0" lang="zh-CN" altLang="en-US" smtClean="0"/>
              <a:t>单击此处编辑母版标题样式</a:t>
            </a:r>
            <a:endParaRPr kumimoji="0" lang="en-US"/>
          </a:p>
        </p:txBody>
      </p:sp>
      <p:sp>
        <p:nvSpPr>
          <p:cNvPr id="26" name="文本占位符 25"/>
          <p:cNvSpPr>
            <a:spLocks noGrp="1"/>
          </p:cNvSpPr>
          <p:nvPr>
            <p:ph type="body" sz="half" idx="2"/>
          </p:nvPr>
        </p:nvSpPr>
        <p:spPr>
          <a:xfrm>
            <a:off x="508066" y="5533218"/>
            <a:ext cx="7824219"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zh-CN" altLang="en-US" smtClean="0"/>
              <a:t>单击此处编辑母版文本样式</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直接连接符 6"/>
          <p:cNvSpPr>
            <a:spLocks noChangeShapeType="1"/>
          </p:cNvSpPr>
          <p:nvPr/>
        </p:nvSpPr>
        <p:spPr bwMode="auto">
          <a:xfrm>
            <a:off x="685889" y="1050899"/>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文本占位符 7"/>
          <p:cNvSpPr>
            <a:spLocks noGrp="1"/>
          </p:cNvSpPr>
          <p:nvPr>
            <p:ph type="body" idx="1"/>
          </p:nvPr>
        </p:nvSpPr>
        <p:spPr>
          <a:xfrm>
            <a:off x="406453" y="1554163"/>
            <a:ext cx="11583909" cy="4525963"/>
          </a:xfrm>
          <a:prstGeom prst="rect">
            <a:avLst/>
          </a:prstGeom>
        </p:spPr>
        <p:txBody>
          <a:bodyPr vert="horz">
            <a:normAutofit/>
          </a:bodyPr>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11" name="日期占位符 10"/>
          <p:cNvSpPr>
            <a:spLocks noGrp="1"/>
          </p:cNvSpPr>
          <p:nvPr>
            <p:ph type="dt" sz="half" idx="2"/>
          </p:nvPr>
        </p:nvSpPr>
        <p:spPr>
          <a:xfrm>
            <a:off x="8637125" y="76201"/>
            <a:ext cx="3353237" cy="288925"/>
          </a:xfrm>
          <a:prstGeom prst="rect">
            <a:avLst/>
          </a:prstGeom>
        </p:spPr>
        <p:txBody>
          <a:bodyPr vert="horz"/>
          <a:lstStyle>
            <a:lvl1pPr algn="l" eaLnBrk="1" latinLnBrk="0" hangingPunct="1">
              <a:defRPr kumimoji="0" sz="1200">
                <a:solidFill>
                  <a:schemeClr val="accent1">
                    <a:shade val="75000"/>
                  </a:schemeClr>
                </a:solidFill>
              </a:defRPr>
            </a:lvl1pPr>
          </a:lstStyle>
          <a:p>
            <a:pPr defTabSz="914400"/>
            <a:fld id="{530820CF-B880-4189-942D-D702A7CBA730}" type="datetimeFigureOut">
              <a:rPr lang="zh-CN" altLang="en-US" smtClean="0">
                <a:solidFill>
                  <a:prstClr val="black">
                    <a:tint val="75000"/>
                  </a:prstClr>
                </a:solidFill>
              </a:rPr>
              <a:pPr defTabSz="914400"/>
              <a:t>2017-12-29</a:t>
            </a:fld>
            <a:endParaRPr lang="zh-CN" altLang="en-US">
              <a:solidFill>
                <a:prstClr val="black">
                  <a:tint val="75000"/>
                </a:prstClr>
              </a:solidFill>
            </a:endParaRPr>
          </a:p>
        </p:txBody>
      </p:sp>
      <p:sp>
        <p:nvSpPr>
          <p:cNvPr id="28" name="页脚占位符 27"/>
          <p:cNvSpPr>
            <a:spLocks noGrp="1"/>
          </p:cNvSpPr>
          <p:nvPr>
            <p:ph type="ftr" sz="quarter" idx="3"/>
          </p:nvPr>
        </p:nvSpPr>
        <p:spPr>
          <a:xfrm>
            <a:off x="4166143" y="76201"/>
            <a:ext cx="4470982" cy="288925"/>
          </a:xfrm>
          <a:prstGeom prst="rect">
            <a:avLst/>
          </a:prstGeom>
        </p:spPr>
        <p:txBody>
          <a:bodyPr vert="horz"/>
          <a:lstStyle>
            <a:lvl1pPr algn="r" eaLnBrk="1" latinLnBrk="0" hangingPunct="1">
              <a:defRPr kumimoji="0" sz="1200">
                <a:solidFill>
                  <a:schemeClr val="accent1">
                    <a:shade val="75000"/>
                  </a:schemeClr>
                </a:solidFill>
              </a:defRPr>
            </a:lvl1pPr>
          </a:lstStyle>
          <a:p>
            <a:pPr defTabSz="914400"/>
            <a:endParaRPr lang="zh-CN" altLang="en-US">
              <a:solidFill>
                <a:prstClr val="black">
                  <a:tint val="75000"/>
                </a:prstClr>
              </a:solidFill>
            </a:endParaRPr>
          </a:p>
        </p:txBody>
      </p:sp>
      <p:sp>
        <p:nvSpPr>
          <p:cNvPr id="5" name="灯片编号占位符 4"/>
          <p:cNvSpPr>
            <a:spLocks noGrp="1"/>
          </p:cNvSpPr>
          <p:nvPr>
            <p:ph type="sldNum" sz="quarter" idx="4"/>
          </p:nvPr>
        </p:nvSpPr>
        <p:spPr>
          <a:xfrm>
            <a:off x="10974229" y="6477001"/>
            <a:ext cx="1016132" cy="244475"/>
          </a:xfrm>
          <a:prstGeom prst="rect">
            <a:avLst/>
          </a:prstGeom>
        </p:spPr>
        <p:txBody>
          <a:bodyPr vert="horz"/>
          <a:lstStyle>
            <a:lvl1pPr algn="r" eaLnBrk="1" latinLnBrk="0" hangingPunct="1">
              <a:defRPr kumimoji="0" sz="1200">
                <a:solidFill>
                  <a:schemeClr val="accent1">
                    <a:shade val="75000"/>
                  </a:schemeClr>
                </a:solidFill>
              </a:defRPr>
            </a:lvl1pPr>
          </a:lstStyle>
          <a:p>
            <a:pPr defTabSz="914400"/>
            <a:fld id="{0C913308-F349-4B6D-A68A-DD1791B4A57B}" type="slidenum">
              <a:rPr lang="zh-CN" altLang="en-US" smtClean="0">
                <a:solidFill>
                  <a:prstClr val="black">
                    <a:tint val="75000"/>
                  </a:prstClr>
                </a:solidFill>
              </a:rPr>
              <a:pPr defTabSz="914400"/>
              <a:t>‹#›</a:t>
            </a:fld>
            <a:endParaRPr lang="zh-CN" altLang="en-US">
              <a:solidFill>
                <a:prstClr val="black">
                  <a:tint val="75000"/>
                </a:prstClr>
              </a:solidFill>
            </a:endParaRPr>
          </a:p>
        </p:txBody>
      </p:sp>
      <p:sp>
        <p:nvSpPr>
          <p:cNvPr id="10" name="标题占位符 9"/>
          <p:cNvSpPr>
            <a:spLocks noGrp="1"/>
          </p:cNvSpPr>
          <p:nvPr>
            <p:ph type="title"/>
          </p:nvPr>
        </p:nvSpPr>
        <p:spPr>
          <a:xfrm>
            <a:off x="406453" y="457200"/>
            <a:ext cx="11583909" cy="838200"/>
          </a:xfrm>
          <a:prstGeom prst="rect">
            <a:avLst/>
          </a:prstGeom>
        </p:spPr>
        <p:txBody>
          <a:bodyPr vert="horz" anchor="ctr">
            <a:normAutofit/>
          </a:bodyPr>
          <a:lstStyle/>
          <a:p>
            <a:r>
              <a:rPr kumimoji="0" lang="zh-CN" altLang="en-US" smtClean="0"/>
              <a:t>单击此处编辑母版标题样式</a:t>
            </a:r>
            <a:endParaRPr kumimoji="0" lang="en-US"/>
          </a:p>
        </p:txBody>
      </p:sp>
      <p:sp>
        <p:nvSpPr>
          <p:cNvPr id="9" name="直接连接符 8"/>
          <p:cNvSpPr>
            <a:spLocks noChangeShapeType="1"/>
          </p:cNvSpPr>
          <p:nvPr/>
        </p:nvSpPr>
        <p:spPr bwMode="auto">
          <a:xfrm>
            <a:off x="685889" y="1050899"/>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直接连接符 11"/>
          <p:cNvSpPr>
            <a:spLocks noChangeShapeType="1"/>
          </p:cNvSpPr>
          <p:nvPr/>
        </p:nvSpPr>
        <p:spPr bwMode="auto">
          <a:xfrm>
            <a:off x="685889" y="1057987"/>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 bg1="lt1" tx1="dk1" bg2="lt2" tx2="dk2" accent1="accent1" accent2="accent2" accent3="accent3" accent4="accent4" accent5="accent5" accent6="accent6" hlink="hlink" folHlink="folHlink"/>
  <p:sldLayoutIdLst>
    <p:sldLayoutId id="2147493488" r:id="rId1"/>
    <p:sldLayoutId id="2147493489" r:id="rId2"/>
    <p:sldLayoutId id="2147493490" r:id="rId3"/>
    <p:sldLayoutId id="2147493491" r:id="rId4"/>
    <p:sldLayoutId id="2147493492" r:id="rId5"/>
    <p:sldLayoutId id="2147493493" r:id="rId6"/>
    <p:sldLayoutId id="2147493494" r:id="rId7"/>
    <p:sldLayoutId id="2147493495" r:id="rId8"/>
    <p:sldLayoutId id="2147493496" r:id="rId9"/>
    <p:sldLayoutId id="2147493497" r:id="rId10"/>
    <p:sldLayoutId id="2147493498" r:id="rId11"/>
    <p:sldLayoutId id="2147493499" r:id="rId12"/>
    <p:sldLayoutId id="2147493456" r:id="rId13"/>
    <p:sldLayoutId id="2147493459" r:id="rId14"/>
    <p:sldLayoutId id="2147493460" r:id="rId15"/>
    <p:sldLayoutId id="2147493461" r:id="rId16"/>
  </p:sldLayoutIdLst>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0.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2.jpeg"/><Relationship Id="rId5" Type="http://schemas.microsoft.com/office/2007/relationships/hdphoto" Target="../media/hdphoto2.wdp"/><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3.jpeg"/><Relationship Id="rId5" Type="http://schemas.microsoft.com/office/2007/relationships/hdphoto" Target="../media/hdphoto2.wdp"/><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a:off x="2" y="2266268"/>
            <a:ext cx="12206688" cy="4591732"/>
          </a:xfrm>
          <a:custGeom>
            <a:avLst/>
            <a:gdLst>
              <a:gd name="connsiteX0" fmla="*/ 0 w 12206689"/>
              <a:gd name="connsiteY0" fmla="*/ 0 h 4590663"/>
              <a:gd name="connsiteX1" fmla="*/ 4595717 w 12206689"/>
              <a:gd name="connsiteY1" fmla="*/ 0 h 4590663"/>
              <a:gd name="connsiteX2" fmla="*/ 4591489 w 12206689"/>
              <a:gd name="connsiteY2" fmla="*/ 83728 h 4590663"/>
              <a:gd name="connsiteX3" fmla="*/ 6125961 w 12206689"/>
              <a:gd name="connsiteY3" fmla="*/ 1618200 h 4590663"/>
              <a:gd name="connsiteX4" fmla="*/ 7660433 w 12206689"/>
              <a:gd name="connsiteY4" fmla="*/ 83728 h 4590663"/>
              <a:gd name="connsiteX5" fmla="*/ 7656205 w 12206689"/>
              <a:gd name="connsiteY5" fmla="*/ 0 h 4590663"/>
              <a:gd name="connsiteX6" fmla="*/ 12206689 w 12206689"/>
              <a:gd name="connsiteY6" fmla="*/ 0 h 4590663"/>
              <a:gd name="connsiteX7" fmla="*/ 12206689 w 12206689"/>
              <a:gd name="connsiteY7" fmla="*/ 4590663 h 4590663"/>
              <a:gd name="connsiteX8" fmla="*/ 0 w 12206689"/>
              <a:gd name="connsiteY8" fmla="*/ 4590663 h 459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6689" h="4590663">
                <a:moveTo>
                  <a:pt x="0" y="0"/>
                </a:moveTo>
                <a:lnTo>
                  <a:pt x="4595717" y="0"/>
                </a:lnTo>
                <a:lnTo>
                  <a:pt x="4591489" y="83728"/>
                </a:lnTo>
                <a:cubicBezTo>
                  <a:pt x="4591489" y="931193"/>
                  <a:pt x="5278496" y="1618200"/>
                  <a:pt x="6125961" y="1618200"/>
                </a:cubicBezTo>
                <a:cubicBezTo>
                  <a:pt x="6973426" y="1618200"/>
                  <a:pt x="7660433" y="931193"/>
                  <a:pt x="7660433" y="83728"/>
                </a:cubicBezTo>
                <a:lnTo>
                  <a:pt x="7656205" y="0"/>
                </a:lnTo>
                <a:lnTo>
                  <a:pt x="12206689" y="0"/>
                </a:lnTo>
                <a:lnTo>
                  <a:pt x="12206689" y="4590663"/>
                </a:lnTo>
                <a:lnTo>
                  <a:pt x="0" y="4590663"/>
                </a:lnTo>
                <a:close/>
              </a:path>
            </a:pathLst>
          </a:custGeom>
          <a:gradFill>
            <a:gsLst>
              <a:gs pos="0">
                <a:srgbClr val="067FC9"/>
              </a:gs>
              <a:gs pos="100000">
                <a:srgbClr val="00B2CA"/>
              </a:gs>
            </a:gsLst>
            <a:lin ang="2700000" scaled="1"/>
          </a:gradFill>
          <a:ln w="25400" cap="flat" cmpd="sng" algn="ctr">
            <a:noFill/>
            <a:prstDash val="solid"/>
          </a:ln>
          <a:effectLst/>
        </p:spPr>
        <p:txBody>
          <a:bodyPr wrap="square" rtlCol="0" anchor="ctr">
            <a:noAutofit/>
          </a:bodyPr>
          <a:lstStyle/>
          <a:p>
            <a:pPr algn="ctr" defTabSz="1219170"/>
            <a:endParaRPr lang="zh-CN" altLang="en-US" sz="3200" kern="0">
              <a:solidFill>
                <a:srgbClr val="FFFFFF"/>
              </a:solidFill>
              <a:latin typeface="Calibri"/>
              <a:ea typeface="宋体" panose="02010600030101010101" pitchFamily="2" charset="-122"/>
            </a:endParaRPr>
          </a:p>
        </p:txBody>
      </p:sp>
      <p:sp>
        <p:nvSpPr>
          <p:cNvPr id="4" name="矩形 3"/>
          <p:cNvSpPr/>
          <p:nvPr/>
        </p:nvSpPr>
        <p:spPr>
          <a:xfrm>
            <a:off x="4613053" y="4063454"/>
            <a:ext cx="2967479" cy="923330"/>
          </a:xfrm>
          <a:prstGeom prst="rect">
            <a:avLst/>
          </a:prstGeom>
        </p:spPr>
        <p:txBody>
          <a:bodyPr wrap="none">
            <a:spAutoFit/>
          </a:bodyPr>
          <a:lstStyle/>
          <a:p>
            <a:pPr algn="ctr"/>
            <a:r>
              <a:rPr kumimoji="1" lang="zh-CN" altLang="en-US" sz="5400" b="1" dirty="0" smtClean="0">
                <a:solidFill>
                  <a:schemeClr val="bg1"/>
                </a:solidFill>
              </a:rPr>
              <a:t>述职报告</a:t>
            </a:r>
            <a:endParaRPr kumimoji="1" lang="en-US" altLang="zh-CN" sz="5400" b="1" dirty="0">
              <a:solidFill>
                <a:schemeClr val="bg1"/>
              </a:solidFill>
            </a:endParaRPr>
          </a:p>
        </p:txBody>
      </p:sp>
      <p:sp>
        <p:nvSpPr>
          <p:cNvPr id="6" name="文本框 5"/>
          <p:cNvSpPr txBox="1"/>
          <p:nvPr/>
        </p:nvSpPr>
        <p:spPr>
          <a:xfrm>
            <a:off x="3200196" y="5039526"/>
            <a:ext cx="5793198" cy="452432"/>
          </a:xfrm>
          <a:prstGeom prst="rect">
            <a:avLst/>
          </a:prstGeom>
          <a:noFill/>
        </p:spPr>
        <p:txBody>
          <a:bodyPr wrap="square" rtlCol="0">
            <a:spAutoFit/>
          </a:bodyPr>
          <a:lstStyle/>
          <a:p>
            <a:pPr algn="ctr">
              <a:lnSpc>
                <a:spcPct val="130000"/>
              </a:lnSpc>
            </a:pPr>
            <a:r>
              <a:rPr lang="zh-CN" altLang="en-US" sz="1800" dirty="0" smtClean="0">
                <a:solidFill>
                  <a:schemeClr val="bg1"/>
                </a:solidFill>
              </a:rPr>
              <a:t>汇报人</a:t>
            </a:r>
            <a:r>
              <a:rPr lang="en-US" altLang="zh-CN" sz="1800" dirty="0" smtClean="0">
                <a:solidFill>
                  <a:schemeClr val="bg1"/>
                </a:solidFill>
              </a:rPr>
              <a:t>:</a:t>
            </a:r>
            <a:r>
              <a:rPr lang="zh-CN" altLang="en-US" sz="1800" dirty="0" smtClean="0">
                <a:solidFill>
                  <a:schemeClr val="bg1"/>
                </a:solidFill>
              </a:rPr>
              <a:t>张  波</a:t>
            </a:r>
            <a:endParaRPr lang="zh-CN" altLang="en-US" sz="1600" dirty="0">
              <a:solidFill>
                <a:schemeClr val="bg1"/>
              </a:solidFill>
            </a:endParaRPr>
          </a:p>
        </p:txBody>
      </p:sp>
      <p:sp>
        <p:nvSpPr>
          <p:cNvPr id="9" name="椭圆 8"/>
          <p:cNvSpPr/>
          <p:nvPr/>
        </p:nvSpPr>
        <p:spPr>
          <a:xfrm>
            <a:off x="4811162" y="1003666"/>
            <a:ext cx="2629596" cy="2629596"/>
          </a:xfrm>
          <a:prstGeom prst="ellipse">
            <a:avLst/>
          </a:prstGeom>
          <a:gradFill>
            <a:gsLst>
              <a:gs pos="0">
                <a:srgbClr val="00B2CA"/>
              </a:gs>
              <a:gs pos="100000">
                <a:srgbClr val="067FC9"/>
              </a:gs>
            </a:gsLst>
            <a:lin ang="0" scaled="0"/>
          </a:gradFill>
          <a:ln w="44450" cap="flat" cmpd="sng" algn="ctr">
            <a:solidFill>
              <a:sysClr val="window" lastClr="FFFFFF"/>
            </a:solidFill>
            <a:prstDash val="solid"/>
          </a:ln>
          <a:effectLst>
            <a:outerShdw blurRad="88900" dist="63500" dir="5400000" algn="t" rotWithShape="0">
              <a:prstClr val="black">
                <a:alpha val="2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1575" b="0" i="0" u="none" strike="noStrike" kern="0" cap="none" spc="0" normalizeH="0" baseline="0" noProof="0" smtClean="0">
              <a:ln>
                <a:noFill/>
              </a:ln>
              <a:solidFill>
                <a:prstClr val="white"/>
              </a:solidFill>
              <a:effectLst/>
              <a:uLnTx/>
              <a:uFillTx/>
              <a:latin typeface="Calibri"/>
              <a:ea typeface="宋体" panose="02010600030101010101" pitchFamily="2" charset="-122"/>
            </a:endParaRPr>
          </a:p>
        </p:txBody>
      </p:sp>
      <p:grpSp>
        <p:nvGrpSpPr>
          <p:cNvPr id="7" name="组合 6"/>
          <p:cNvGrpSpPr/>
          <p:nvPr/>
        </p:nvGrpSpPr>
        <p:grpSpPr>
          <a:xfrm>
            <a:off x="3935484" y="5767574"/>
            <a:ext cx="572016" cy="660522"/>
            <a:chOff x="2590704" y="5421292"/>
            <a:chExt cx="751764" cy="868082"/>
          </a:xfrm>
        </p:grpSpPr>
        <p:sp>
          <p:nvSpPr>
            <p:cNvPr id="11" name="Freeform 15"/>
            <p:cNvSpPr>
              <a:spLocks/>
            </p:cNvSpPr>
            <p:nvPr/>
          </p:nvSpPr>
          <p:spPr bwMode="auto">
            <a:xfrm>
              <a:off x="2590704" y="5421292"/>
              <a:ext cx="751764" cy="868082"/>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sp>
          <p:nvSpPr>
            <p:cNvPr id="12" name="Freeform 21"/>
            <p:cNvSpPr>
              <a:spLocks noEditPoints="1"/>
            </p:cNvSpPr>
            <p:nvPr/>
          </p:nvSpPr>
          <p:spPr bwMode="auto">
            <a:xfrm>
              <a:off x="2757861" y="5621506"/>
              <a:ext cx="417450" cy="432153"/>
            </a:xfrm>
            <a:custGeom>
              <a:avLst/>
              <a:gdLst>
                <a:gd name="T0" fmla="*/ 24 w 60"/>
                <a:gd name="T1" fmla="*/ 7 h 62"/>
                <a:gd name="T2" fmla="*/ 38 w 60"/>
                <a:gd name="T3" fmla="*/ 7 h 62"/>
                <a:gd name="T4" fmla="*/ 47 w 60"/>
                <a:gd name="T5" fmla="*/ 7 h 62"/>
                <a:gd name="T6" fmla="*/ 47 w 60"/>
                <a:gd name="T7" fmla="*/ 18 h 62"/>
                <a:gd name="T8" fmla="*/ 47 w 60"/>
                <a:gd name="T9" fmla="*/ 7 h 62"/>
                <a:gd name="T10" fmla="*/ 20 w 60"/>
                <a:gd name="T11" fmla="*/ 37 h 62"/>
                <a:gd name="T12" fmla="*/ 21 w 60"/>
                <a:gd name="T13" fmla="*/ 58 h 62"/>
                <a:gd name="T14" fmla="*/ 15 w 60"/>
                <a:gd name="T15" fmla="*/ 40 h 62"/>
                <a:gd name="T16" fmla="*/ 12 w 60"/>
                <a:gd name="T17" fmla="*/ 58 h 62"/>
                <a:gd name="T18" fmla="*/ 7 w 60"/>
                <a:gd name="T19" fmla="*/ 37 h 62"/>
                <a:gd name="T20" fmla="*/ 2 w 60"/>
                <a:gd name="T21" fmla="*/ 36 h 62"/>
                <a:gd name="T22" fmla="*/ 7 w 60"/>
                <a:gd name="T23" fmla="*/ 19 h 62"/>
                <a:gd name="T24" fmla="*/ 14 w 60"/>
                <a:gd name="T25" fmla="*/ 24 h 62"/>
                <a:gd name="T26" fmla="*/ 21 w 60"/>
                <a:gd name="T27" fmla="*/ 19 h 62"/>
                <a:gd name="T28" fmla="*/ 29 w 60"/>
                <a:gd name="T29" fmla="*/ 16 h 62"/>
                <a:gd name="T30" fmla="*/ 30 w 60"/>
                <a:gd name="T31" fmla="*/ 19 h 62"/>
                <a:gd name="T32" fmla="*/ 30 w 60"/>
                <a:gd name="T33" fmla="*/ 32 h 62"/>
                <a:gd name="T34" fmla="*/ 31 w 60"/>
                <a:gd name="T35" fmla="*/ 32 h 62"/>
                <a:gd name="T36" fmla="*/ 31 w 60"/>
                <a:gd name="T37" fmla="*/ 32 h 62"/>
                <a:gd name="T38" fmla="*/ 32 w 60"/>
                <a:gd name="T39" fmla="*/ 19 h 62"/>
                <a:gd name="T40" fmla="*/ 32 w 60"/>
                <a:gd name="T41" fmla="*/ 16 h 62"/>
                <a:gd name="T42" fmla="*/ 40 w 60"/>
                <a:gd name="T43" fmla="*/ 19 h 62"/>
                <a:gd name="T44" fmla="*/ 47 w 60"/>
                <a:gd name="T45" fmla="*/ 24 h 62"/>
                <a:gd name="T46" fmla="*/ 54 w 60"/>
                <a:gd name="T47" fmla="*/ 19 h 62"/>
                <a:gd name="T48" fmla="*/ 58 w 60"/>
                <a:gd name="T49" fmla="*/ 35 h 62"/>
                <a:gd name="T50" fmla="*/ 53 w 60"/>
                <a:gd name="T51" fmla="*/ 37 h 62"/>
                <a:gd name="T52" fmla="*/ 54 w 60"/>
                <a:gd name="T53" fmla="*/ 58 h 62"/>
                <a:gd name="T54" fmla="*/ 48 w 60"/>
                <a:gd name="T55" fmla="*/ 40 h 62"/>
                <a:gd name="T56" fmla="*/ 45 w 60"/>
                <a:gd name="T57" fmla="*/ 58 h 62"/>
                <a:gd name="T58" fmla="*/ 40 w 60"/>
                <a:gd name="T59" fmla="*/ 37 h 62"/>
                <a:gd name="T60" fmla="*/ 38 w 60"/>
                <a:gd name="T61" fmla="*/ 38 h 62"/>
                <a:gd name="T62" fmla="*/ 33 w 60"/>
                <a:gd name="T63" fmla="*/ 62 h 62"/>
                <a:gd name="T64" fmla="*/ 29 w 60"/>
                <a:gd name="T65" fmla="*/ 41 h 62"/>
                <a:gd name="T66" fmla="*/ 22 w 60"/>
                <a:gd name="T67" fmla="*/ 62 h 62"/>
                <a:gd name="T68" fmla="*/ 20 w 60"/>
                <a:gd name="T69" fmla="*/ 36 h 62"/>
                <a:gd name="T70" fmla="*/ 9 w 60"/>
                <a:gd name="T71" fmla="*/ 13 h 62"/>
                <a:gd name="T72" fmla="*/ 20 w 60"/>
                <a:gd name="T7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 h="62">
                  <a:moveTo>
                    <a:pt x="31" y="0"/>
                  </a:moveTo>
                  <a:cubicBezTo>
                    <a:pt x="27" y="0"/>
                    <a:pt x="24" y="4"/>
                    <a:pt x="24" y="7"/>
                  </a:cubicBezTo>
                  <a:cubicBezTo>
                    <a:pt x="24" y="11"/>
                    <a:pt x="27" y="14"/>
                    <a:pt x="31" y="14"/>
                  </a:cubicBezTo>
                  <a:cubicBezTo>
                    <a:pt x="35" y="14"/>
                    <a:pt x="38" y="11"/>
                    <a:pt x="38" y="7"/>
                  </a:cubicBezTo>
                  <a:cubicBezTo>
                    <a:pt x="38" y="4"/>
                    <a:pt x="35" y="0"/>
                    <a:pt x="31" y="0"/>
                  </a:cubicBezTo>
                  <a:close/>
                  <a:moveTo>
                    <a:pt x="47" y="7"/>
                  </a:moveTo>
                  <a:cubicBezTo>
                    <a:pt x="44" y="7"/>
                    <a:pt x="41" y="10"/>
                    <a:pt x="41" y="13"/>
                  </a:cubicBezTo>
                  <a:cubicBezTo>
                    <a:pt x="41" y="16"/>
                    <a:pt x="44" y="18"/>
                    <a:pt x="47" y="18"/>
                  </a:cubicBezTo>
                  <a:cubicBezTo>
                    <a:pt x="50" y="18"/>
                    <a:pt x="53" y="16"/>
                    <a:pt x="53" y="13"/>
                  </a:cubicBezTo>
                  <a:cubicBezTo>
                    <a:pt x="53" y="10"/>
                    <a:pt x="50" y="7"/>
                    <a:pt x="47" y="7"/>
                  </a:cubicBezTo>
                  <a:close/>
                  <a:moveTo>
                    <a:pt x="20" y="36"/>
                  </a:moveTo>
                  <a:cubicBezTo>
                    <a:pt x="20" y="37"/>
                    <a:pt x="20" y="37"/>
                    <a:pt x="20" y="37"/>
                  </a:cubicBezTo>
                  <a:cubicBezTo>
                    <a:pt x="20" y="37"/>
                    <a:pt x="20" y="37"/>
                    <a:pt x="20" y="37"/>
                  </a:cubicBezTo>
                  <a:cubicBezTo>
                    <a:pt x="21" y="58"/>
                    <a:pt x="21" y="58"/>
                    <a:pt x="21" y="58"/>
                  </a:cubicBezTo>
                  <a:cubicBezTo>
                    <a:pt x="16" y="58"/>
                    <a:pt x="16" y="58"/>
                    <a:pt x="16" y="58"/>
                  </a:cubicBezTo>
                  <a:cubicBezTo>
                    <a:pt x="15" y="40"/>
                    <a:pt x="15" y="40"/>
                    <a:pt x="15" y="40"/>
                  </a:cubicBezTo>
                  <a:cubicBezTo>
                    <a:pt x="13" y="40"/>
                    <a:pt x="13" y="40"/>
                    <a:pt x="13" y="40"/>
                  </a:cubicBezTo>
                  <a:cubicBezTo>
                    <a:pt x="12" y="58"/>
                    <a:pt x="12" y="58"/>
                    <a:pt x="12" y="58"/>
                  </a:cubicBezTo>
                  <a:cubicBezTo>
                    <a:pt x="7" y="58"/>
                    <a:pt x="7" y="58"/>
                    <a:pt x="7" y="58"/>
                  </a:cubicBezTo>
                  <a:cubicBezTo>
                    <a:pt x="7" y="37"/>
                    <a:pt x="7" y="37"/>
                    <a:pt x="7" y="37"/>
                  </a:cubicBezTo>
                  <a:cubicBezTo>
                    <a:pt x="7" y="29"/>
                    <a:pt x="7" y="29"/>
                    <a:pt x="7" y="29"/>
                  </a:cubicBezTo>
                  <a:cubicBezTo>
                    <a:pt x="2" y="36"/>
                    <a:pt x="2" y="36"/>
                    <a:pt x="2" y="36"/>
                  </a:cubicBezTo>
                  <a:cubicBezTo>
                    <a:pt x="0" y="34"/>
                    <a:pt x="0" y="34"/>
                    <a:pt x="0" y="34"/>
                  </a:cubicBezTo>
                  <a:cubicBezTo>
                    <a:pt x="7" y="19"/>
                    <a:pt x="7" y="19"/>
                    <a:pt x="7" y="19"/>
                  </a:cubicBezTo>
                  <a:cubicBezTo>
                    <a:pt x="11" y="19"/>
                    <a:pt x="11" y="19"/>
                    <a:pt x="11" y="19"/>
                  </a:cubicBezTo>
                  <a:cubicBezTo>
                    <a:pt x="14" y="24"/>
                    <a:pt x="14" y="24"/>
                    <a:pt x="14" y="24"/>
                  </a:cubicBezTo>
                  <a:cubicBezTo>
                    <a:pt x="18" y="19"/>
                    <a:pt x="18" y="19"/>
                    <a:pt x="18" y="19"/>
                  </a:cubicBezTo>
                  <a:cubicBezTo>
                    <a:pt x="21" y="19"/>
                    <a:pt x="21" y="19"/>
                    <a:pt x="21" y="19"/>
                  </a:cubicBezTo>
                  <a:cubicBezTo>
                    <a:pt x="22" y="16"/>
                    <a:pt x="22" y="16"/>
                    <a:pt x="22" y="16"/>
                  </a:cubicBezTo>
                  <a:cubicBezTo>
                    <a:pt x="29" y="16"/>
                    <a:pt x="29" y="16"/>
                    <a:pt x="29" y="16"/>
                  </a:cubicBezTo>
                  <a:cubicBezTo>
                    <a:pt x="29" y="17"/>
                    <a:pt x="29" y="17"/>
                    <a:pt x="29" y="17"/>
                  </a:cubicBezTo>
                  <a:cubicBezTo>
                    <a:pt x="30" y="19"/>
                    <a:pt x="30" y="19"/>
                    <a:pt x="30" y="19"/>
                  </a:cubicBezTo>
                  <a:cubicBezTo>
                    <a:pt x="28" y="30"/>
                    <a:pt x="28" y="30"/>
                    <a:pt x="28" y="30"/>
                  </a:cubicBezTo>
                  <a:cubicBezTo>
                    <a:pt x="30" y="32"/>
                    <a:pt x="30" y="32"/>
                    <a:pt x="30" y="32"/>
                  </a:cubicBezTo>
                  <a:cubicBezTo>
                    <a:pt x="30" y="33"/>
                    <a:pt x="30" y="33"/>
                    <a:pt x="30" y="33"/>
                  </a:cubicBezTo>
                  <a:cubicBezTo>
                    <a:pt x="31" y="32"/>
                    <a:pt x="31" y="32"/>
                    <a:pt x="31" y="32"/>
                  </a:cubicBezTo>
                  <a:cubicBezTo>
                    <a:pt x="31" y="33"/>
                    <a:pt x="31" y="33"/>
                    <a:pt x="31" y="33"/>
                  </a:cubicBezTo>
                  <a:cubicBezTo>
                    <a:pt x="31" y="32"/>
                    <a:pt x="31" y="32"/>
                    <a:pt x="31" y="32"/>
                  </a:cubicBezTo>
                  <a:cubicBezTo>
                    <a:pt x="33" y="30"/>
                    <a:pt x="33" y="30"/>
                    <a:pt x="33" y="30"/>
                  </a:cubicBezTo>
                  <a:cubicBezTo>
                    <a:pt x="32" y="19"/>
                    <a:pt x="32" y="19"/>
                    <a:pt x="32" y="19"/>
                  </a:cubicBezTo>
                  <a:cubicBezTo>
                    <a:pt x="32" y="17"/>
                    <a:pt x="32" y="17"/>
                    <a:pt x="32" y="17"/>
                  </a:cubicBezTo>
                  <a:cubicBezTo>
                    <a:pt x="32" y="16"/>
                    <a:pt x="32" y="16"/>
                    <a:pt x="32" y="16"/>
                  </a:cubicBezTo>
                  <a:cubicBezTo>
                    <a:pt x="39" y="16"/>
                    <a:pt x="39" y="16"/>
                    <a:pt x="39" y="16"/>
                  </a:cubicBezTo>
                  <a:cubicBezTo>
                    <a:pt x="40" y="19"/>
                    <a:pt x="40" y="19"/>
                    <a:pt x="40" y="19"/>
                  </a:cubicBezTo>
                  <a:cubicBezTo>
                    <a:pt x="44" y="19"/>
                    <a:pt x="44" y="19"/>
                    <a:pt x="44" y="19"/>
                  </a:cubicBezTo>
                  <a:cubicBezTo>
                    <a:pt x="47" y="24"/>
                    <a:pt x="47" y="24"/>
                    <a:pt x="47" y="24"/>
                  </a:cubicBezTo>
                  <a:cubicBezTo>
                    <a:pt x="51" y="19"/>
                    <a:pt x="51" y="19"/>
                    <a:pt x="51" y="19"/>
                  </a:cubicBezTo>
                  <a:cubicBezTo>
                    <a:pt x="54" y="19"/>
                    <a:pt x="54" y="19"/>
                    <a:pt x="54" y="19"/>
                  </a:cubicBezTo>
                  <a:cubicBezTo>
                    <a:pt x="60" y="33"/>
                    <a:pt x="60" y="33"/>
                    <a:pt x="60" y="33"/>
                  </a:cubicBezTo>
                  <a:cubicBezTo>
                    <a:pt x="58" y="35"/>
                    <a:pt x="58" y="35"/>
                    <a:pt x="58" y="35"/>
                  </a:cubicBezTo>
                  <a:cubicBezTo>
                    <a:pt x="54" y="28"/>
                    <a:pt x="54" y="28"/>
                    <a:pt x="54" y="28"/>
                  </a:cubicBezTo>
                  <a:cubicBezTo>
                    <a:pt x="53" y="37"/>
                    <a:pt x="53" y="37"/>
                    <a:pt x="53" y="37"/>
                  </a:cubicBezTo>
                  <a:cubicBezTo>
                    <a:pt x="53" y="37"/>
                    <a:pt x="53" y="37"/>
                    <a:pt x="53" y="37"/>
                  </a:cubicBezTo>
                  <a:cubicBezTo>
                    <a:pt x="54" y="58"/>
                    <a:pt x="54" y="58"/>
                    <a:pt x="54" y="58"/>
                  </a:cubicBezTo>
                  <a:cubicBezTo>
                    <a:pt x="49" y="58"/>
                    <a:pt x="49" y="58"/>
                    <a:pt x="49" y="58"/>
                  </a:cubicBezTo>
                  <a:cubicBezTo>
                    <a:pt x="48" y="40"/>
                    <a:pt x="48" y="40"/>
                    <a:pt x="48" y="40"/>
                  </a:cubicBezTo>
                  <a:cubicBezTo>
                    <a:pt x="46" y="40"/>
                    <a:pt x="46" y="40"/>
                    <a:pt x="46" y="40"/>
                  </a:cubicBezTo>
                  <a:cubicBezTo>
                    <a:pt x="45" y="58"/>
                    <a:pt x="45" y="58"/>
                    <a:pt x="45" y="58"/>
                  </a:cubicBezTo>
                  <a:cubicBezTo>
                    <a:pt x="40" y="58"/>
                    <a:pt x="40" y="58"/>
                    <a:pt x="40" y="58"/>
                  </a:cubicBezTo>
                  <a:cubicBezTo>
                    <a:pt x="40" y="37"/>
                    <a:pt x="40" y="37"/>
                    <a:pt x="40" y="37"/>
                  </a:cubicBezTo>
                  <a:cubicBezTo>
                    <a:pt x="40" y="36"/>
                    <a:pt x="40" y="36"/>
                    <a:pt x="40" y="36"/>
                  </a:cubicBezTo>
                  <a:cubicBezTo>
                    <a:pt x="38" y="38"/>
                    <a:pt x="38" y="38"/>
                    <a:pt x="38" y="38"/>
                  </a:cubicBezTo>
                  <a:cubicBezTo>
                    <a:pt x="39" y="62"/>
                    <a:pt x="39" y="62"/>
                    <a:pt x="39" y="62"/>
                  </a:cubicBezTo>
                  <a:cubicBezTo>
                    <a:pt x="33" y="62"/>
                    <a:pt x="33" y="62"/>
                    <a:pt x="33" y="62"/>
                  </a:cubicBezTo>
                  <a:cubicBezTo>
                    <a:pt x="32" y="41"/>
                    <a:pt x="32" y="41"/>
                    <a:pt x="32" y="41"/>
                  </a:cubicBezTo>
                  <a:cubicBezTo>
                    <a:pt x="29" y="41"/>
                    <a:pt x="29" y="41"/>
                    <a:pt x="29" y="41"/>
                  </a:cubicBezTo>
                  <a:cubicBezTo>
                    <a:pt x="28" y="62"/>
                    <a:pt x="28" y="62"/>
                    <a:pt x="28" y="62"/>
                  </a:cubicBezTo>
                  <a:cubicBezTo>
                    <a:pt x="22" y="62"/>
                    <a:pt x="22" y="62"/>
                    <a:pt x="22" y="62"/>
                  </a:cubicBezTo>
                  <a:cubicBezTo>
                    <a:pt x="23" y="38"/>
                    <a:pt x="23" y="38"/>
                    <a:pt x="23" y="38"/>
                  </a:cubicBezTo>
                  <a:cubicBezTo>
                    <a:pt x="20" y="36"/>
                    <a:pt x="20" y="36"/>
                    <a:pt x="20" y="36"/>
                  </a:cubicBezTo>
                  <a:close/>
                  <a:moveTo>
                    <a:pt x="14" y="7"/>
                  </a:moveTo>
                  <a:cubicBezTo>
                    <a:pt x="11" y="7"/>
                    <a:pt x="9" y="10"/>
                    <a:pt x="9" y="13"/>
                  </a:cubicBezTo>
                  <a:cubicBezTo>
                    <a:pt x="9" y="16"/>
                    <a:pt x="11" y="18"/>
                    <a:pt x="14" y="18"/>
                  </a:cubicBezTo>
                  <a:cubicBezTo>
                    <a:pt x="17" y="18"/>
                    <a:pt x="20" y="16"/>
                    <a:pt x="20" y="13"/>
                  </a:cubicBezTo>
                  <a:cubicBezTo>
                    <a:pt x="20" y="10"/>
                    <a:pt x="17" y="7"/>
                    <a:pt x="14" y="7"/>
                  </a:cubicBezTo>
                  <a:close/>
                </a:path>
              </a:pathLst>
            </a:custGeom>
            <a:gradFill>
              <a:gsLst>
                <a:gs pos="0">
                  <a:srgbClr val="067FC9"/>
                </a:gs>
                <a:gs pos="100000">
                  <a:srgbClr val="00B2CA"/>
                </a:gs>
              </a:gsLst>
              <a:lin ang="2700000" scaled="1"/>
            </a:gradFill>
            <a:ln>
              <a:noFill/>
            </a:ln>
          </p:spPr>
          <p:txBody>
            <a:bodyPr vert="horz" wrap="square" lIns="121882" tIns="60941" rIns="121882" bIns="60941" numCol="1" anchor="t" anchorCtr="0" compatLnSpc="1">
              <a:prstTxWarp prst="textNoShape">
                <a:avLst/>
              </a:prstTxWarp>
            </a:bodyPr>
            <a:lstStyle/>
            <a:p>
              <a:endParaRPr lang="zh-CN" altLang="en-US">
                <a:latin typeface="+mn-lt"/>
                <a:ea typeface="+mn-ea"/>
                <a:cs typeface="+mn-ea"/>
                <a:sym typeface="+mn-lt"/>
              </a:endParaRPr>
            </a:p>
          </p:txBody>
        </p:sp>
      </p:grpSp>
      <p:grpSp>
        <p:nvGrpSpPr>
          <p:cNvPr id="13" name="组合 12"/>
          <p:cNvGrpSpPr/>
          <p:nvPr/>
        </p:nvGrpSpPr>
        <p:grpSpPr>
          <a:xfrm>
            <a:off x="5185157" y="5767574"/>
            <a:ext cx="572016" cy="660522"/>
            <a:chOff x="5096507" y="4368115"/>
            <a:chExt cx="749313" cy="865252"/>
          </a:xfrm>
        </p:grpSpPr>
        <p:sp>
          <p:nvSpPr>
            <p:cNvPr id="14" name="Freeform 15"/>
            <p:cNvSpPr>
              <a:spLocks/>
            </p:cNvSpPr>
            <p:nvPr/>
          </p:nvSpPr>
          <p:spPr bwMode="auto">
            <a:xfrm>
              <a:off x="5096507" y="4368115"/>
              <a:ext cx="749313" cy="865252"/>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grpSp>
          <p:nvGrpSpPr>
            <p:cNvPr id="15" name="组合 14"/>
            <p:cNvGrpSpPr/>
            <p:nvPr/>
          </p:nvGrpSpPr>
          <p:grpSpPr>
            <a:xfrm>
              <a:off x="5267484" y="4545382"/>
              <a:ext cx="407358" cy="440063"/>
              <a:chOff x="2782033" y="2877344"/>
              <a:chExt cx="571561" cy="617451"/>
            </a:xfrm>
            <a:solidFill>
              <a:srgbClr val="C00000"/>
            </a:solidFill>
          </p:grpSpPr>
          <p:sp>
            <p:nvSpPr>
              <p:cNvPr id="16" name="Freeform 884"/>
              <p:cNvSpPr>
                <a:spLocks noEditPoints="1"/>
              </p:cNvSpPr>
              <p:nvPr/>
            </p:nvSpPr>
            <p:spPr bwMode="auto">
              <a:xfrm>
                <a:off x="2946844" y="2877344"/>
                <a:ext cx="406750" cy="411147"/>
              </a:xfrm>
              <a:custGeom>
                <a:avLst/>
                <a:gdLst>
                  <a:gd name="T0" fmla="*/ 90 w 174"/>
                  <a:gd name="T1" fmla="*/ 14 h 176"/>
                  <a:gd name="T2" fmla="*/ 90 w 174"/>
                  <a:gd name="T3" fmla="*/ 0 h 176"/>
                  <a:gd name="T4" fmla="*/ 80 w 174"/>
                  <a:gd name="T5" fmla="*/ 0 h 176"/>
                  <a:gd name="T6" fmla="*/ 80 w 174"/>
                  <a:gd name="T7" fmla="*/ 14 h 176"/>
                  <a:gd name="T8" fmla="*/ 0 w 174"/>
                  <a:gd name="T9" fmla="*/ 14 h 176"/>
                  <a:gd name="T10" fmla="*/ 0 w 174"/>
                  <a:gd name="T11" fmla="*/ 40 h 176"/>
                  <a:gd name="T12" fmla="*/ 9 w 174"/>
                  <a:gd name="T13" fmla="*/ 40 h 176"/>
                  <a:gd name="T14" fmla="*/ 9 w 174"/>
                  <a:gd name="T15" fmla="*/ 138 h 176"/>
                  <a:gd name="T16" fmla="*/ 70 w 174"/>
                  <a:gd name="T17" fmla="*/ 138 h 176"/>
                  <a:gd name="T18" fmla="*/ 33 w 174"/>
                  <a:gd name="T19" fmla="*/ 168 h 176"/>
                  <a:gd name="T20" fmla="*/ 39 w 174"/>
                  <a:gd name="T21" fmla="*/ 176 h 176"/>
                  <a:gd name="T22" fmla="*/ 86 w 174"/>
                  <a:gd name="T23" fmla="*/ 138 h 176"/>
                  <a:gd name="T24" fmla="*/ 86 w 174"/>
                  <a:gd name="T25" fmla="*/ 138 h 176"/>
                  <a:gd name="T26" fmla="*/ 133 w 174"/>
                  <a:gd name="T27" fmla="*/ 176 h 176"/>
                  <a:gd name="T28" fmla="*/ 140 w 174"/>
                  <a:gd name="T29" fmla="*/ 168 h 176"/>
                  <a:gd name="T30" fmla="*/ 102 w 174"/>
                  <a:gd name="T31" fmla="*/ 138 h 176"/>
                  <a:gd name="T32" fmla="*/ 164 w 174"/>
                  <a:gd name="T33" fmla="*/ 138 h 176"/>
                  <a:gd name="T34" fmla="*/ 164 w 174"/>
                  <a:gd name="T35" fmla="*/ 40 h 176"/>
                  <a:gd name="T36" fmla="*/ 174 w 174"/>
                  <a:gd name="T37" fmla="*/ 40 h 176"/>
                  <a:gd name="T38" fmla="*/ 174 w 174"/>
                  <a:gd name="T39" fmla="*/ 14 h 176"/>
                  <a:gd name="T40" fmla="*/ 90 w 174"/>
                  <a:gd name="T41" fmla="*/ 14 h 176"/>
                  <a:gd name="T42" fmla="*/ 154 w 174"/>
                  <a:gd name="T43" fmla="*/ 128 h 176"/>
                  <a:gd name="T44" fmla="*/ 19 w 174"/>
                  <a:gd name="T45" fmla="*/ 128 h 176"/>
                  <a:gd name="T46" fmla="*/ 19 w 174"/>
                  <a:gd name="T47" fmla="*/ 40 h 176"/>
                  <a:gd name="T48" fmla="*/ 154 w 174"/>
                  <a:gd name="T49" fmla="*/ 40 h 176"/>
                  <a:gd name="T50" fmla="*/ 154 w 174"/>
                  <a:gd name="T51" fmla="*/ 128 h 176"/>
                  <a:gd name="T52" fmla="*/ 51 w 174"/>
                  <a:gd name="T53" fmla="*/ 105 h 176"/>
                  <a:gd name="T54" fmla="*/ 51 w 174"/>
                  <a:gd name="T55" fmla="*/ 79 h 176"/>
                  <a:gd name="T56" fmla="*/ 77 w 174"/>
                  <a:gd name="T57" fmla="*/ 79 h 176"/>
                  <a:gd name="T58" fmla="*/ 51 w 174"/>
                  <a:gd name="T59" fmla="*/ 53 h 176"/>
                  <a:gd name="T60" fmla="*/ 25 w 174"/>
                  <a:gd name="T61" fmla="*/ 79 h 176"/>
                  <a:gd name="T62" fmla="*/ 51 w 174"/>
                  <a:gd name="T63" fmla="*/ 105 h 176"/>
                  <a:gd name="T64" fmla="*/ 59 w 174"/>
                  <a:gd name="T65" fmla="*/ 112 h 176"/>
                  <a:gd name="T66" fmla="*/ 85 w 174"/>
                  <a:gd name="T67" fmla="*/ 86 h 176"/>
                  <a:gd name="T68" fmla="*/ 59 w 174"/>
                  <a:gd name="T69" fmla="*/ 86 h 176"/>
                  <a:gd name="T70" fmla="*/ 59 w 174"/>
                  <a:gd name="T71" fmla="*/ 112 h 176"/>
                  <a:gd name="T72" fmla="*/ 138 w 174"/>
                  <a:gd name="T73" fmla="*/ 59 h 176"/>
                  <a:gd name="T74" fmla="*/ 105 w 174"/>
                  <a:gd name="T75" fmla="*/ 59 h 176"/>
                  <a:gd name="T76" fmla="*/ 105 w 174"/>
                  <a:gd name="T77" fmla="*/ 69 h 176"/>
                  <a:gd name="T78" fmla="*/ 138 w 174"/>
                  <a:gd name="T79" fmla="*/ 69 h 176"/>
                  <a:gd name="T80" fmla="*/ 138 w 174"/>
                  <a:gd name="T81" fmla="*/ 59 h 176"/>
                  <a:gd name="T82" fmla="*/ 138 w 174"/>
                  <a:gd name="T83" fmla="*/ 77 h 176"/>
                  <a:gd name="T84" fmla="*/ 105 w 174"/>
                  <a:gd name="T85" fmla="*/ 77 h 176"/>
                  <a:gd name="T86" fmla="*/ 105 w 174"/>
                  <a:gd name="T87" fmla="*/ 87 h 176"/>
                  <a:gd name="T88" fmla="*/ 138 w 174"/>
                  <a:gd name="T89" fmla="*/ 87 h 176"/>
                  <a:gd name="T90" fmla="*/ 138 w 174"/>
                  <a:gd name="T91" fmla="*/ 77 h 176"/>
                  <a:gd name="T92" fmla="*/ 138 w 174"/>
                  <a:gd name="T93" fmla="*/ 96 h 176"/>
                  <a:gd name="T94" fmla="*/ 105 w 174"/>
                  <a:gd name="T95" fmla="*/ 96 h 176"/>
                  <a:gd name="T96" fmla="*/ 105 w 174"/>
                  <a:gd name="T97" fmla="*/ 106 h 176"/>
                  <a:gd name="T98" fmla="*/ 138 w 174"/>
                  <a:gd name="T99" fmla="*/ 106 h 176"/>
                  <a:gd name="T100" fmla="*/ 138 w 174"/>
                  <a:gd name="T101" fmla="*/ 9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4" h="176">
                    <a:moveTo>
                      <a:pt x="90" y="14"/>
                    </a:moveTo>
                    <a:cubicBezTo>
                      <a:pt x="90" y="0"/>
                      <a:pt x="90" y="0"/>
                      <a:pt x="90" y="0"/>
                    </a:cubicBezTo>
                    <a:cubicBezTo>
                      <a:pt x="80" y="0"/>
                      <a:pt x="80" y="0"/>
                      <a:pt x="80" y="0"/>
                    </a:cubicBezTo>
                    <a:cubicBezTo>
                      <a:pt x="80" y="14"/>
                      <a:pt x="80" y="14"/>
                      <a:pt x="80" y="14"/>
                    </a:cubicBezTo>
                    <a:cubicBezTo>
                      <a:pt x="0" y="14"/>
                      <a:pt x="0" y="14"/>
                      <a:pt x="0" y="14"/>
                    </a:cubicBezTo>
                    <a:cubicBezTo>
                      <a:pt x="0" y="40"/>
                      <a:pt x="0" y="40"/>
                      <a:pt x="0" y="40"/>
                    </a:cubicBezTo>
                    <a:cubicBezTo>
                      <a:pt x="9" y="40"/>
                      <a:pt x="9" y="40"/>
                      <a:pt x="9" y="40"/>
                    </a:cubicBezTo>
                    <a:cubicBezTo>
                      <a:pt x="9" y="138"/>
                      <a:pt x="9" y="138"/>
                      <a:pt x="9" y="138"/>
                    </a:cubicBezTo>
                    <a:cubicBezTo>
                      <a:pt x="70" y="138"/>
                      <a:pt x="70" y="138"/>
                      <a:pt x="70" y="138"/>
                    </a:cubicBezTo>
                    <a:cubicBezTo>
                      <a:pt x="33" y="168"/>
                      <a:pt x="33" y="168"/>
                      <a:pt x="33" y="168"/>
                    </a:cubicBezTo>
                    <a:cubicBezTo>
                      <a:pt x="39" y="176"/>
                      <a:pt x="39" y="176"/>
                      <a:pt x="39" y="176"/>
                    </a:cubicBezTo>
                    <a:cubicBezTo>
                      <a:pt x="86" y="138"/>
                      <a:pt x="86" y="138"/>
                      <a:pt x="86" y="138"/>
                    </a:cubicBezTo>
                    <a:cubicBezTo>
                      <a:pt x="86" y="138"/>
                      <a:pt x="86" y="138"/>
                      <a:pt x="86" y="138"/>
                    </a:cubicBezTo>
                    <a:cubicBezTo>
                      <a:pt x="133" y="176"/>
                      <a:pt x="133" y="176"/>
                      <a:pt x="133" y="176"/>
                    </a:cubicBezTo>
                    <a:cubicBezTo>
                      <a:pt x="140" y="168"/>
                      <a:pt x="140" y="168"/>
                      <a:pt x="140" y="168"/>
                    </a:cubicBezTo>
                    <a:cubicBezTo>
                      <a:pt x="102" y="138"/>
                      <a:pt x="102" y="138"/>
                      <a:pt x="102" y="138"/>
                    </a:cubicBezTo>
                    <a:cubicBezTo>
                      <a:pt x="164" y="138"/>
                      <a:pt x="164" y="138"/>
                      <a:pt x="164" y="138"/>
                    </a:cubicBezTo>
                    <a:cubicBezTo>
                      <a:pt x="164" y="40"/>
                      <a:pt x="164" y="40"/>
                      <a:pt x="164" y="40"/>
                    </a:cubicBezTo>
                    <a:cubicBezTo>
                      <a:pt x="174" y="40"/>
                      <a:pt x="174" y="40"/>
                      <a:pt x="174" y="40"/>
                    </a:cubicBezTo>
                    <a:cubicBezTo>
                      <a:pt x="174" y="14"/>
                      <a:pt x="174" y="14"/>
                      <a:pt x="174" y="14"/>
                    </a:cubicBezTo>
                    <a:lnTo>
                      <a:pt x="90" y="14"/>
                    </a:lnTo>
                    <a:close/>
                    <a:moveTo>
                      <a:pt x="154" y="128"/>
                    </a:moveTo>
                    <a:cubicBezTo>
                      <a:pt x="19" y="128"/>
                      <a:pt x="19" y="128"/>
                      <a:pt x="19" y="128"/>
                    </a:cubicBezTo>
                    <a:cubicBezTo>
                      <a:pt x="19" y="40"/>
                      <a:pt x="19" y="40"/>
                      <a:pt x="19" y="40"/>
                    </a:cubicBezTo>
                    <a:cubicBezTo>
                      <a:pt x="154" y="40"/>
                      <a:pt x="154" y="40"/>
                      <a:pt x="154" y="40"/>
                    </a:cubicBezTo>
                    <a:lnTo>
                      <a:pt x="154" y="128"/>
                    </a:lnTo>
                    <a:close/>
                    <a:moveTo>
                      <a:pt x="51" y="105"/>
                    </a:moveTo>
                    <a:cubicBezTo>
                      <a:pt x="51" y="79"/>
                      <a:pt x="51" y="79"/>
                      <a:pt x="51" y="79"/>
                    </a:cubicBezTo>
                    <a:cubicBezTo>
                      <a:pt x="77" y="79"/>
                      <a:pt x="77" y="79"/>
                      <a:pt x="77" y="79"/>
                    </a:cubicBezTo>
                    <a:cubicBezTo>
                      <a:pt x="77" y="65"/>
                      <a:pt x="66" y="53"/>
                      <a:pt x="51" y="53"/>
                    </a:cubicBezTo>
                    <a:cubicBezTo>
                      <a:pt x="37" y="53"/>
                      <a:pt x="25" y="65"/>
                      <a:pt x="25" y="79"/>
                    </a:cubicBezTo>
                    <a:cubicBezTo>
                      <a:pt x="25" y="94"/>
                      <a:pt x="37" y="105"/>
                      <a:pt x="51" y="105"/>
                    </a:cubicBezTo>
                    <a:close/>
                    <a:moveTo>
                      <a:pt x="59" y="112"/>
                    </a:moveTo>
                    <a:cubicBezTo>
                      <a:pt x="73" y="112"/>
                      <a:pt x="85" y="101"/>
                      <a:pt x="85" y="86"/>
                    </a:cubicBezTo>
                    <a:cubicBezTo>
                      <a:pt x="59" y="86"/>
                      <a:pt x="59" y="86"/>
                      <a:pt x="59" y="86"/>
                    </a:cubicBezTo>
                    <a:lnTo>
                      <a:pt x="59" y="112"/>
                    </a:lnTo>
                    <a:close/>
                    <a:moveTo>
                      <a:pt x="138" y="59"/>
                    </a:moveTo>
                    <a:cubicBezTo>
                      <a:pt x="105" y="59"/>
                      <a:pt x="105" y="59"/>
                      <a:pt x="105" y="59"/>
                    </a:cubicBezTo>
                    <a:cubicBezTo>
                      <a:pt x="105" y="69"/>
                      <a:pt x="105" y="69"/>
                      <a:pt x="105" y="69"/>
                    </a:cubicBezTo>
                    <a:cubicBezTo>
                      <a:pt x="138" y="69"/>
                      <a:pt x="138" y="69"/>
                      <a:pt x="138" y="69"/>
                    </a:cubicBezTo>
                    <a:lnTo>
                      <a:pt x="138" y="59"/>
                    </a:lnTo>
                    <a:close/>
                    <a:moveTo>
                      <a:pt x="138" y="77"/>
                    </a:moveTo>
                    <a:cubicBezTo>
                      <a:pt x="105" y="77"/>
                      <a:pt x="105" y="77"/>
                      <a:pt x="105" y="77"/>
                    </a:cubicBezTo>
                    <a:cubicBezTo>
                      <a:pt x="105" y="87"/>
                      <a:pt x="105" y="87"/>
                      <a:pt x="105" y="87"/>
                    </a:cubicBezTo>
                    <a:cubicBezTo>
                      <a:pt x="138" y="87"/>
                      <a:pt x="138" y="87"/>
                      <a:pt x="138" y="87"/>
                    </a:cubicBezTo>
                    <a:lnTo>
                      <a:pt x="138" y="77"/>
                    </a:lnTo>
                    <a:close/>
                    <a:moveTo>
                      <a:pt x="138" y="96"/>
                    </a:moveTo>
                    <a:cubicBezTo>
                      <a:pt x="105" y="96"/>
                      <a:pt x="105" y="96"/>
                      <a:pt x="105" y="96"/>
                    </a:cubicBezTo>
                    <a:cubicBezTo>
                      <a:pt x="105" y="106"/>
                      <a:pt x="105" y="106"/>
                      <a:pt x="105" y="106"/>
                    </a:cubicBezTo>
                    <a:cubicBezTo>
                      <a:pt x="138" y="106"/>
                      <a:pt x="138" y="106"/>
                      <a:pt x="138" y="106"/>
                    </a:cubicBezTo>
                    <a:lnTo>
                      <a:pt x="138" y="96"/>
                    </a:ln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sp>
            <p:nvSpPr>
              <p:cNvPr id="17" name="Freeform 40"/>
              <p:cNvSpPr>
                <a:spLocks noEditPoints="1"/>
              </p:cNvSpPr>
              <p:nvPr/>
            </p:nvSpPr>
            <p:spPr bwMode="auto">
              <a:xfrm>
                <a:off x="2782033" y="2992399"/>
                <a:ext cx="317694" cy="502396"/>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gradFill>
                <a:gsLst>
                  <a:gs pos="0">
                    <a:srgbClr val="067FC9"/>
                  </a:gs>
                  <a:gs pos="100000">
                    <a:srgbClr val="00B2CA"/>
                  </a:gs>
                </a:gsLst>
                <a:lin ang="2700000" scaled="1"/>
              </a:gradFill>
              <a:ln>
                <a:noFill/>
              </a:ln>
              <a:extLst/>
            </p:spPr>
            <p:txBody>
              <a:bodyPr vert="horz" wrap="square" lIns="121882" tIns="60941" rIns="121882" bIns="60941" numCol="1" anchor="t" anchorCtr="0" compatLnSpc="1">
                <a:prstTxWarp prst="textNoShape">
                  <a:avLst/>
                </a:prstTxWarp>
              </a:bodyPr>
              <a:lstStyle/>
              <a:p>
                <a:endParaRPr lang="zh-CN" altLang="en-US">
                  <a:latin typeface="+mn-lt"/>
                  <a:ea typeface="+mn-ea"/>
                  <a:cs typeface="+mn-ea"/>
                  <a:sym typeface="+mn-lt"/>
                </a:endParaRPr>
              </a:p>
            </p:txBody>
          </p:sp>
        </p:grpSp>
      </p:grpSp>
      <p:grpSp>
        <p:nvGrpSpPr>
          <p:cNvPr id="18" name="组合 17"/>
          <p:cNvGrpSpPr/>
          <p:nvPr/>
        </p:nvGrpSpPr>
        <p:grpSpPr>
          <a:xfrm>
            <a:off x="6434829" y="5767574"/>
            <a:ext cx="572016" cy="660522"/>
            <a:chOff x="6346179" y="4368115"/>
            <a:chExt cx="749313" cy="865252"/>
          </a:xfrm>
        </p:grpSpPr>
        <p:sp>
          <p:nvSpPr>
            <p:cNvPr id="19" name="Freeform 15"/>
            <p:cNvSpPr>
              <a:spLocks/>
            </p:cNvSpPr>
            <p:nvPr/>
          </p:nvSpPr>
          <p:spPr bwMode="auto">
            <a:xfrm>
              <a:off x="6346179" y="4368115"/>
              <a:ext cx="749313" cy="865252"/>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grpSp>
          <p:nvGrpSpPr>
            <p:cNvPr id="20" name="组合 19"/>
            <p:cNvGrpSpPr/>
            <p:nvPr/>
          </p:nvGrpSpPr>
          <p:grpSpPr>
            <a:xfrm>
              <a:off x="6508887" y="4562322"/>
              <a:ext cx="423895" cy="423957"/>
              <a:chOff x="5699322" y="3963624"/>
              <a:chExt cx="132182" cy="132201"/>
            </a:xfrm>
            <a:solidFill>
              <a:srgbClr val="C00000"/>
            </a:solidFill>
          </p:grpSpPr>
          <p:sp>
            <p:nvSpPr>
              <p:cNvPr id="21" name="Freeform 412"/>
              <p:cNvSpPr>
                <a:spLocks noEditPoints="1"/>
              </p:cNvSpPr>
              <p:nvPr/>
            </p:nvSpPr>
            <p:spPr bwMode="auto">
              <a:xfrm>
                <a:off x="5781489" y="3963624"/>
                <a:ext cx="50015" cy="50022"/>
              </a:xfrm>
              <a:custGeom>
                <a:avLst/>
                <a:gdLst>
                  <a:gd name="T0" fmla="*/ 105 w 108"/>
                  <a:gd name="T1" fmla="*/ 44 h 108"/>
                  <a:gd name="T2" fmla="*/ 89 w 108"/>
                  <a:gd name="T3" fmla="*/ 41 h 108"/>
                  <a:gd name="T4" fmla="*/ 88 w 108"/>
                  <a:gd name="T5" fmla="*/ 38 h 108"/>
                  <a:gd name="T6" fmla="*/ 97 w 108"/>
                  <a:gd name="T7" fmla="*/ 25 h 108"/>
                  <a:gd name="T8" fmla="*/ 96 w 108"/>
                  <a:gd name="T9" fmla="*/ 20 h 108"/>
                  <a:gd name="T10" fmla="*/ 87 w 108"/>
                  <a:gd name="T11" fmla="*/ 11 h 108"/>
                  <a:gd name="T12" fmla="*/ 83 w 108"/>
                  <a:gd name="T13" fmla="*/ 11 h 108"/>
                  <a:gd name="T14" fmla="*/ 69 w 108"/>
                  <a:gd name="T15" fmla="*/ 20 h 108"/>
                  <a:gd name="T16" fmla="*/ 66 w 108"/>
                  <a:gd name="T17" fmla="*/ 19 h 108"/>
                  <a:gd name="T18" fmla="*/ 64 w 108"/>
                  <a:gd name="T19" fmla="*/ 3 h 108"/>
                  <a:gd name="T20" fmla="*/ 60 w 108"/>
                  <a:gd name="T21" fmla="*/ 0 h 108"/>
                  <a:gd name="T22" fmla="*/ 48 w 108"/>
                  <a:gd name="T23" fmla="*/ 0 h 108"/>
                  <a:gd name="T24" fmla="*/ 44 w 108"/>
                  <a:gd name="T25" fmla="*/ 3 h 108"/>
                  <a:gd name="T26" fmla="*/ 41 w 108"/>
                  <a:gd name="T27" fmla="*/ 19 h 108"/>
                  <a:gd name="T28" fmla="*/ 38 w 108"/>
                  <a:gd name="T29" fmla="*/ 20 h 108"/>
                  <a:gd name="T30" fmla="*/ 25 w 108"/>
                  <a:gd name="T31" fmla="*/ 11 h 108"/>
                  <a:gd name="T32" fmla="*/ 20 w 108"/>
                  <a:gd name="T33" fmla="*/ 11 h 108"/>
                  <a:gd name="T34" fmla="*/ 11 w 108"/>
                  <a:gd name="T35" fmla="*/ 20 h 108"/>
                  <a:gd name="T36" fmla="*/ 11 w 108"/>
                  <a:gd name="T37" fmla="*/ 25 h 108"/>
                  <a:gd name="T38" fmla="*/ 20 w 108"/>
                  <a:gd name="T39" fmla="*/ 38 h 108"/>
                  <a:gd name="T40" fmla="*/ 19 w 108"/>
                  <a:gd name="T41" fmla="*/ 41 h 108"/>
                  <a:gd name="T42" fmla="*/ 3 w 108"/>
                  <a:gd name="T43" fmla="*/ 44 h 108"/>
                  <a:gd name="T44" fmla="*/ 0 w 108"/>
                  <a:gd name="T45" fmla="*/ 48 h 108"/>
                  <a:gd name="T46" fmla="*/ 0 w 108"/>
                  <a:gd name="T47" fmla="*/ 60 h 108"/>
                  <a:gd name="T48" fmla="*/ 3 w 108"/>
                  <a:gd name="T49" fmla="*/ 64 h 108"/>
                  <a:gd name="T50" fmla="*/ 19 w 108"/>
                  <a:gd name="T51" fmla="*/ 67 h 108"/>
                  <a:gd name="T52" fmla="*/ 20 w 108"/>
                  <a:gd name="T53" fmla="*/ 69 h 108"/>
                  <a:gd name="T54" fmla="*/ 11 w 108"/>
                  <a:gd name="T55" fmla="*/ 83 h 108"/>
                  <a:gd name="T56" fmla="*/ 11 w 108"/>
                  <a:gd name="T57" fmla="*/ 88 h 108"/>
                  <a:gd name="T58" fmla="*/ 20 w 108"/>
                  <a:gd name="T59" fmla="*/ 96 h 108"/>
                  <a:gd name="T60" fmla="*/ 25 w 108"/>
                  <a:gd name="T61" fmla="*/ 97 h 108"/>
                  <a:gd name="T62" fmla="*/ 38 w 108"/>
                  <a:gd name="T63" fmla="*/ 88 h 108"/>
                  <a:gd name="T64" fmla="*/ 41 w 108"/>
                  <a:gd name="T65" fmla="*/ 89 h 108"/>
                  <a:gd name="T66" fmla="*/ 44 w 108"/>
                  <a:gd name="T67" fmla="*/ 105 h 108"/>
                  <a:gd name="T68" fmla="*/ 48 w 108"/>
                  <a:gd name="T69" fmla="*/ 108 h 108"/>
                  <a:gd name="T70" fmla="*/ 60 w 108"/>
                  <a:gd name="T71" fmla="*/ 108 h 108"/>
                  <a:gd name="T72" fmla="*/ 64 w 108"/>
                  <a:gd name="T73" fmla="*/ 105 h 108"/>
                  <a:gd name="T74" fmla="*/ 66 w 108"/>
                  <a:gd name="T75" fmla="*/ 89 h 108"/>
                  <a:gd name="T76" fmla="*/ 69 w 108"/>
                  <a:gd name="T77" fmla="*/ 88 h 108"/>
                  <a:gd name="T78" fmla="*/ 83 w 108"/>
                  <a:gd name="T79" fmla="*/ 97 h 108"/>
                  <a:gd name="T80" fmla="*/ 87 w 108"/>
                  <a:gd name="T81" fmla="*/ 96 h 108"/>
                  <a:gd name="T82" fmla="*/ 96 w 108"/>
                  <a:gd name="T83" fmla="*/ 88 h 108"/>
                  <a:gd name="T84" fmla="*/ 97 w 108"/>
                  <a:gd name="T85" fmla="*/ 83 h 108"/>
                  <a:gd name="T86" fmla="*/ 88 w 108"/>
                  <a:gd name="T87" fmla="*/ 69 h 108"/>
                  <a:gd name="T88" fmla="*/ 89 w 108"/>
                  <a:gd name="T89" fmla="*/ 67 h 108"/>
                  <a:gd name="T90" fmla="*/ 105 w 108"/>
                  <a:gd name="T91" fmla="*/ 64 h 108"/>
                  <a:gd name="T92" fmla="*/ 108 w 108"/>
                  <a:gd name="T93" fmla="*/ 60 h 108"/>
                  <a:gd name="T94" fmla="*/ 108 w 108"/>
                  <a:gd name="T95" fmla="*/ 48 h 108"/>
                  <a:gd name="T96" fmla="*/ 105 w 108"/>
                  <a:gd name="T97" fmla="*/ 44 h 108"/>
                  <a:gd name="T98" fmla="*/ 54 w 108"/>
                  <a:gd name="T99" fmla="*/ 71 h 108"/>
                  <a:gd name="T100" fmla="*/ 37 w 108"/>
                  <a:gd name="T101" fmla="*/ 54 h 108"/>
                  <a:gd name="T102" fmla="*/ 54 w 108"/>
                  <a:gd name="T103" fmla="*/ 37 h 108"/>
                  <a:gd name="T104" fmla="*/ 71 w 108"/>
                  <a:gd name="T105" fmla="*/ 54 h 108"/>
                  <a:gd name="T106" fmla="*/ 54 w 108"/>
                  <a:gd name="T107" fmla="*/ 7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8" h="108">
                    <a:moveTo>
                      <a:pt x="105" y="44"/>
                    </a:moveTo>
                    <a:cubicBezTo>
                      <a:pt x="89" y="41"/>
                      <a:pt x="89" y="41"/>
                      <a:pt x="89" y="41"/>
                    </a:cubicBezTo>
                    <a:cubicBezTo>
                      <a:pt x="87" y="41"/>
                      <a:pt x="87" y="40"/>
                      <a:pt x="88" y="38"/>
                    </a:cubicBezTo>
                    <a:cubicBezTo>
                      <a:pt x="97" y="25"/>
                      <a:pt x="97" y="25"/>
                      <a:pt x="97" y="25"/>
                    </a:cubicBezTo>
                    <a:cubicBezTo>
                      <a:pt x="98" y="23"/>
                      <a:pt x="97" y="21"/>
                      <a:pt x="96" y="20"/>
                    </a:cubicBezTo>
                    <a:cubicBezTo>
                      <a:pt x="87" y="11"/>
                      <a:pt x="87" y="11"/>
                      <a:pt x="87" y="11"/>
                    </a:cubicBezTo>
                    <a:cubicBezTo>
                      <a:pt x="86" y="10"/>
                      <a:pt x="84" y="10"/>
                      <a:pt x="83" y="11"/>
                    </a:cubicBezTo>
                    <a:cubicBezTo>
                      <a:pt x="69" y="20"/>
                      <a:pt x="69" y="20"/>
                      <a:pt x="69" y="20"/>
                    </a:cubicBezTo>
                    <a:cubicBezTo>
                      <a:pt x="68" y="21"/>
                      <a:pt x="67" y="21"/>
                      <a:pt x="66" y="19"/>
                    </a:cubicBezTo>
                    <a:cubicBezTo>
                      <a:pt x="64" y="3"/>
                      <a:pt x="64" y="3"/>
                      <a:pt x="64" y="3"/>
                    </a:cubicBezTo>
                    <a:cubicBezTo>
                      <a:pt x="63" y="1"/>
                      <a:pt x="62" y="0"/>
                      <a:pt x="60" y="0"/>
                    </a:cubicBezTo>
                    <a:cubicBezTo>
                      <a:pt x="48" y="0"/>
                      <a:pt x="48" y="0"/>
                      <a:pt x="48" y="0"/>
                    </a:cubicBezTo>
                    <a:cubicBezTo>
                      <a:pt x="46" y="0"/>
                      <a:pt x="44" y="1"/>
                      <a:pt x="44" y="3"/>
                    </a:cubicBezTo>
                    <a:cubicBezTo>
                      <a:pt x="41" y="19"/>
                      <a:pt x="41" y="19"/>
                      <a:pt x="41" y="19"/>
                    </a:cubicBezTo>
                    <a:cubicBezTo>
                      <a:pt x="41" y="21"/>
                      <a:pt x="40" y="21"/>
                      <a:pt x="38" y="20"/>
                    </a:cubicBezTo>
                    <a:cubicBezTo>
                      <a:pt x="25" y="11"/>
                      <a:pt x="25" y="11"/>
                      <a:pt x="25" y="11"/>
                    </a:cubicBezTo>
                    <a:cubicBezTo>
                      <a:pt x="23" y="10"/>
                      <a:pt x="21" y="10"/>
                      <a:pt x="20" y="11"/>
                    </a:cubicBezTo>
                    <a:cubicBezTo>
                      <a:pt x="11" y="20"/>
                      <a:pt x="11" y="20"/>
                      <a:pt x="11" y="20"/>
                    </a:cubicBezTo>
                    <a:cubicBezTo>
                      <a:pt x="10" y="21"/>
                      <a:pt x="10" y="23"/>
                      <a:pt x="11" y="25"/>
                    </a:cubicBezTo>
                    <a:cubicBezTo>
                      <a:pt x="20" y="38"/>
                      <a:pt x="20" y="38"/>
                      <a:pt x="20" y="38"/>
                    </a:cubicBezTo>
                    <a:cubicBezTo>
                      <a:pt x="21" y="40"/>
                      <a:pt x="21" y="41"/>
                      <a:pt x="19" y="41"/>
                    </a:cubicBezTo>
                    <a:cubicBezTo>
                      <a:pt x="3" y="44"/>
                      <a:pt x="3" y="44"/>
                      <a:pt x="3" y="44"/>
                    </a:cubicBezTo>
                    <a:cubicBezTo>
                      <a:pt x="1" y="45"/>
                      <a:pt x="0" y="46"/>
                      <a:pt x="0" y="48"/>
                    </a:cubicBezTo>
                    <a:cubicBezTo>
                      <a:pt x="0" y="60"/>
                      <a:pt x="0" y="60"/>
                      <a:pt x="0" y="60"/>
                    </a:cubicBezTo>
                    <a:cubicBezTo>
                      <a:pt x="0" y="62"/>
                      <a:pt x="1" y="63"/>
                      <a:pt x="3" y="64"/>
                    </a:cubicBezTo>
                    <a:cubicBezTo>
                      <a:pt x="19" y="67"/>
                      <a:pt x="19" y="67"/>
                      <a:pt x="19" y="67"/>
                    </a:cubicBezTo>
                    <a:cubicBezTo>
                      <a:pt x="21" y="67"/>
                      <a:pt x="21" y="68"/>
                      <a:pt x="20" y="69"/>
                    </a:cubicBezTo>
                    <a:cubicBezTo>
                      <a:pt x="11" y="83"/>
                      <a:pt x="11" y="83"/>
                      <a:pt x="11" y="83"/>
                    </a:cubicBezTo>
                    <a:cubicBezTo>
                      <a:pt x="10" y="84"/>
                      <a:pt x="10" y="86"/>
                      <a:pt x="11" y="88"/>
                    </a:cubicBezTo>
                    <a:cubicBezTo>
                      <a:pt x="20" y="96"/>
                      <a:pt x="20" y="96"/>
                      <a:pt x="20" y="96"/>
                    </a:cubicBezTo>
                    <a:cubicBezTo>
                      <a:pt x="21" y="97"/>
                      <a:pt x="23" y="98"/>
                      <a:pt x="25" y="97"/>
                    </a:cubicBezTo>
                    <a:cubicBezTo>
                      <a:pt x="38" y="88"/>
                      <a:pt x="38" y="88"/>
                      <a:pt x="38" y="88"/>
                    </a:cubicBezTo>
                    <a:cubicBezTo>
                      <a:pt x="40" y="87"/>
                      <a:pt x="41" y="87"/>
                      <a:pt x="41" y="89"/>
                    </a:cubicBezTo>
                    <a:cubicBezTo>
                      <a:pt x="44" y="105"/>
                      <a:pt x="44" y="105"/>
                      <a:pt x="44" y="105"/>
                    </a:cubicBezTo>
                    <a:cubicBezTo>
                      <a:pt x="44" y="106"/>
                      <a:pt x="46" y="108"/>
                      <a:pt x="48" y="108"/>
                    </a:cubicBezTo>
                    <a:cubicBezTo>
                      <a:pt x="60" y="108"/>
                      <a:pt x="60" y="108"/>
                      <a:pt x="60" y="108"/>
                    </a:cubicBezTo>
                    <a:cubicBezTo>
                      <a:pt x="62" y="108"/>
                      <a:pt x="63" y="106"/>
                      <a:pt x="64" y="105"/>
                    </a:cubicBezTo>
                    <a:cubicBezTo>
                      <a:pt x="66" y="89"/>
                      <a:pt x="66" y="89"/>
                      <a:pt x="66" y="89"/>
                    </a:cubicBezTo>
                    <a:cubicBezTo>
                      <a:pt x="67" y="87"/>
                      <a:pt x="68" y="87"/>
                      <a:pt x="69" y="88"/>
                    </a:cubicBezTo>
                    <a:cubicBezTo>
                      <a:pt x="83" y="97"/>
                      <a:pt x="83" y="97"/>
                      <a:pt x="83" y="97"/>
                    </a:cubicBezTo>
                    <a:cubicBezTo>
                      <a:pt x="84" y="98"/>
                      <a:pt x="86" y="97"/>
                      <a:pt x="87" y="96"/>
                    </a:cubicBezTo>
                    <a:cubicBezTo>
                      <a:pt x="96" y="88"/>
                      <a:pt x="96" y="88"/>
                      <a:pt x="96" y="88"/>
                    </a:cubicBezTo>
                    <a:cubicBezTo>
                      <a:pt x="97" y="86"/>
                      <a:pt x="98" y="84"/>
                      <a:pt x="97" y="83"/>
                    </a:cubicBezTo>
                    <a:cubicBezTo>
                      <a:pt x="88" y="69"/>
                      <a:pt x="88" y="69"/>
                      <a:pt x="88" y="69"/>
                    </a:cubicBezTo>
                    <a:cubicBezTo>
                      <a:pt x="87" y="68"/>
                      <a:pt x="87" y="67"/>
                      <a:pt x="89" y="67"/>
                    </a:cubicBezTo>
                    <a:cubicBezTo>
                      <a:pt x="105" y="64"/>
                      <a:pt x="105" y="64"/>
                      <a:pt x="105" y="64"/>
                    </a:cubicBezTo>
                    <a:cubicBezTo>
                      <a:pt x="106" y="63"/>
                      <a:pt x="108" y="62"/>
                      <a:pt x="108" y="60"/>
                    </a:cubicBezTo>
                    <a:cubicBezTo>
                      <a:pt x="108" y="48"/>
                      <a:pt x="108" y="48"/>
                      <a:pt x="108" y="48"/>
                    </a:cubicBezTo>
                    <a:cubicBezTo>
                      <a:pt x="108" y="46"/>
                      <a:pt x="106" y="45"/>
                      <a:pt x="105" y="44"/>
                    </a:cubicBezTo>
                    <a:close/>
                    <a:moveTo>
                      <a:pt x="54" y="71"/>
                    </a:moveTo>
                    <a:cubicBezTo>
                      <a:pt x="45" y="71"/>
                      <a:pt x="37" y="63"/>
                      <a:pt x="37" y="54"/>
                    </a:cubicBezTo>
                    <a:cubicBezTo>
                      <a:pt x="37" y="45"/>
                      <a:pt x="45" y="37"/>
                      <a:pt x="54" y="37"/>
                    </a:cubicBezTo>
                    <a:cubicBezTo>
                      <a:pt x="63" y="37"/>
                      <a:pt x="71" y="45"/>
                      <a:pt x="71" y="54"/>
                    </a:cubicBezTo>
                    <a:cubicBezTo>
                      <a:pt x="71" y="63"/>
                      <a:pt x="63" y="71"/>
                      <a:pt x="54" y="71"/>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sp>
            <p:nvSpPr>
              <p:cNvPr id="22" name="Freeform 413"/>
              <p:cNvSpPr>
                <a:spLocks noEditPoints="1"/>
              </p:cNvSpPr>
              <p:nvPr/>
            </p:nvSpPr>
            <p:spPr bwMode="auto">
              <a:xfrm>
                <a:off x="5699322" y="3996972"/>
                <a:ext cx="98839" cy="98853"/>
              </a:xfrm>
              <a:custGeom>
                <a:avLst/>
                <a:gdLst>
                  <a:gd name="T0" fmla="*/ 210 w 216"/>
                  <a:gd name="T1" fmla="*/ 89 h 216"/>
                  <a:gd name="T2" fmla="*/ 178 w 216"/>
                  <a:gd name="T3" fmla="*/ 83 h 216"/>
                  <a:gd name="T4" fmla="*/ 176 w 216"/>
                  <a:gd name="T5" fmla="*/ 77 h 216"/>
                  <a:gd name="T6" fmla="*/ 194 w 216"/>
                  <a:gd name="T7" fmla="*/ 49 h 216"/>
                  <a:gd name="T8" fmla="*/ 193 w 216"/>
                  <a:gd name="T9" fmla="*/ 41 h 216"/>
                  <a:gd name="T10" fmla="*/ 175 w 216"/>
                  <a:gd name="T11" fmla="*/ 23 h 216"/>
                  <a:gd name="T12" fmla="*/ 167 w 216"/>
                  <a:gd name="T13" fmla="*/ 22 h 216"/>
                  <a:gd name="T14" fmla="*/ 139 w 216"/>
                  <a:gd name="T15" fmla="*/ 40 h 216"/>
                  <a:gd name="T16" fmla="*/ 133 w 216"/>
                  <a:gd name="T17" fmla="*/ 38 h 216"/>
                  <a:gd name="T18" fmla="*/ 127 w 216"/>
                  <a:gd name="T19" fmla="*/ 6 h 216"/>
                  <a:gd name="T20" fmla="*/ 121 w 216"/>
                  <a:gd name="T21" fmla="*/ 0 h 216"/>
                  <a:gd name="T22" fmla="*/ 95 w 216"/>
                  <a:gd name="T23" fmla="*/ 0 h 216"/>
                  <a:gd name="T24" fmla="*/ 89 w 216"/>
                  <a:gd name="T25" fmla="*/ 6 h 216"/>
                  <a:gd name="T26" fmla="*/ 83 w 216"/>
                  <a:gd name="T27" fmla="*/ 38 h 216"/>
                  <a:gd name="T28" fmla="*/ 77 w 216"/>
                  <a:gd name="T29" fmla="*/ 40 h 216"/>
                  <a:gd name="T30" fmla="*/ 49 w 216"/>
                  <a:gd name="T31" fmla="*/ 22 h 216"/>
                  <a:gd name="T32" fmla="*/ 41 w 216"/>
                  <a:gd name="T33" fmla="*/ 23 h 216"/>
                  <a:gd name="T34" fmla="*/ 23 w 216"/>
                  <a:gd name="T35" fmla="*/ 41 h 216"/>
                  <a:gd name="T36" fmla="*/ 22 w 216"/>
                  <a:gd name="T37" fmla="*/ 49 h 216"/>
                  <a:gd name="T38" fmla="*/ 40 w 216"/>
                  <a:gd name="T39" fmla="*/ 77 h 216"/>
                  <a:gd name="T40" fmla="*/ 38 w 216"/>
                  <a:gd name="T41" fmla="*/ 83 h 216"/>
                  <a:gd name="T42" fmla="*/ 6 w 216"/>
                  <a:gd name="T43" fmla="*/ 89 h 216"/>
                  <a:gd name="T44" fmla="*/ 0 w 216"/>
                  <a:gd name="T45" fmla="*/ 95 h 216"/>
                  <a:gd name="T46" fmla="*/ 0 w 216"/>
                  <a:gd name="T47" fmla="*/ 121 h 216"/>
                  <a:gd name="T48" fmla="*/ 6 w 216"/>
                  <a:gd name="T49" fmla="*/ 127 h 216"/>
                  <a:gd name="T50" fmla="*/ 38 w 216"/>
                  <a:gd name="T51" fmla="*/ 133 h 216"/>
                  <a:gd name="T52" fmla="*/ 40 w 216"/>
                  <a:gd name="T53" fmla="*/ 139 h 216"/>
                  <a:gd name="T54" fmla="*/ 22 w 216"/>
                  <a:gd name="T55" fmla="*/ 167 h 216"/>
                  <a:gd name="T56" fmla="*/ 23 w 216"/>
                  <a:gd name="T57" fmla="*/ 175 h 216"/>
                  <a:gd name="T58" fmla="*/ 41 w 216"/>
                  <a:gd name="T59" fmla="*/ 193 h 216"/>
                  <a:gd name="T60" fmla="*/ 49 w 216"/>
                  <a:gd name="T61" fmla="*/ 194 h 216"/>
                  <a:gd name="T62" fmla="*/ 77 w 216"/>
                  <a:gd name="T63" fmla="*/ 176 h 216"/>
                  <a:gd name="T64" fmla="*/ 83 w 216"/>
                  <a:gd name="T65" fmla="*/ 178 h 216"/>
                  <a:gd name="T66" fmla="*/ 89 w 216"/>
                  <a:gd name="T67" fmla="*/ 210 h 216"/>
                  <a:gd name="T68" fmla="*/ 95 w 216"/>
                  <a:gd name="T69" fmla="*/ 216 h 216"/>
                  <a:gd name="T70" fmla="*/ 121 w 216"/>
                  <a:gd name="T71" fmla="*/ 216 h 216"/>
                  <a:gd name="T72" fmla="*/ 127 w 216"/>
                  <a:gd name="T73" fmla="*/ 210 h 216"/>
                  <a:gd name="T74" fmla="*/ 133 w 216"/>
                  <a:gd name="T75" fmla="*/ 178 h 216"/>
                  <a:gd name="T76" fmla="*/ 139 w 216"/>
                  <a:gd name="T77" fmla="*/ 176 h 216"/>
                  <a:gd name="T78" fmla="*/ 167 w 216"/>
                  <a:gd name="T79" fmla="*/ 194 h 216"/>
                  <a:gd name="T80" fmla="*/ 175 w 216"/>
                  <a:gd name="T81" fmla="*/ 193 h 216"/>
                  <a:gd name="T82" fmla="*/ 193 w 216"/>
                  <a:gd name="T83" fmla="*/ 175 h 216"/>
                  <a:gd name="T84" fmla="*/ 194 w 216"/>
                  <a:gd name="T85" fmla="*/ 167 h 216"/>
                  <a:gd name="T86" fmla="*/ 176 w 216"/>
                  <a:gd name="T87" fmla="*/ 139 h 216"/>
                  <a:gd name="T88" fmla="*/ 178 w 216"/>
                  <a:gd name="T89" fmla="*/ 133 h 216"/>
                  <a:gd name="T90" fmla="*/ 210 w 216"/>
                  <a:gd name="T91" fmla="*/ 127 h 216"/>
                  <a:gd name="T92" fmla="*/ 216 w 216"/>
                  <a:gd name="T93" fmla="*/ 121 h 216"/>
                  <a:gd name="T94" fmla="*/ 216 w 216"/>
                  <a:gd name="T95" fmla="*/ 95 h 216"/>
                  <a:gd name="T96" fmla="*/ 210 w 216"/>
                  <a:gd name="T97" fmla="*/ 89 h 216"/>
                  <a:gd name="T98" fmla="*/ 108 w 216"/>
                  <a:gd name="T99" fmla="*/ 147 h 216"/>
                  <a:gd name="T100" fmla="*/ 69 w 216"/>
                  <a:gd name="T101" fmla="*/ 108 h 216"/>
                  <a:gd name="T102" fmla="*/ 108 w 216"/>
                  <a:gd name="T103" fmla="*/ 69 h 216"/>
                  <a:gd name="T104" fmla="*/ 147 w 216"/>
                  <a:gd name="T105" fmla="*/ 108 h 216"/>
                  <a:gd name="T106" fmla="*/ 108 w 216"/>
                  <a:gd name="T107" fmla="*/ 147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6" h="216">
                    <a:moveTo>
                      <a:pt x="210" y="89"/>
                    </a:moveTo>
                    <a:cubicBezTo>
                      <a:pt x="178" y="83"/>
                      <a:pt x="178" y="83"/>
                      <a:pt x="178" y="83"/>
                    </a:cubicBezTo>
                    <a:cubicBezTo>
                      <a:pt x="175" y="82"/>
                      <a:pt x="174" y="80"/>
                      <a:pt x="176" y="77"/>
                    </a:cubicBezTo>
                    <a:cubicBezTo>
                      <a:pt x="194" y="49"/>
                      <a:pt x="194" y="49"/>
                      <a:pt x="194" y="49"/>
                    </a:cubicBezTo>
                    <a:cubicBezTo>
                      <a:pt x="196" y="47"/>
                      <a:pt x="195" y="43"/>
                      <a:pt x="193" y="41"/>
                    </a:cubicBezTo>
                    <a:cubicBezTo>
                      <a:pt x="175" y="23"/>
                      <a:pt x="175" y="23"/>
                      <a:pt x="175" y="23"/>
                    </a:cubicBezTo>
                    <a:cubicBezTo>
                      <a:pt x="173" y="21"/>
                      <a:pt x="169" y="20"/>
                      <a:pt x="167" y="22"/>
                    </a:cubicBezTo>
                    <a:cubicBezTo>
                      <a:pt x="139" y="40"/>
                      <a:pt x="139" y="40"/>
                      <a:pt x="139" y="40"/>
                    </a:cubicBezTo>
                    <a:cubicBezTo>
                      <a:pt x="137" y="42"/>
                      <a:pt x="134" y="41"/>
                      <a:pt x="133" y="38"/>
                    </a:cubicBezTo>
                    <a:cubicBezTo>
                      <a:pt x="127" y="6"/>
                      <a:pt x="127" y="6"/>
                      <a:pt x="127" y="6"/>
                    </a:cubicBezTo>
                    <a:cubicBezTo>
                      <a:pt x="127" y="3"/>
                      <a:pt x="124" y="0"/>
                      <a:pt x="121" y="0"/>
                    </a:cubicBezTo>
                    <a:cubicBezTo>
                      <a:pt x="95" y="0"/>
                      <a:pt x="95" y="0"/>
                      <a:pt x="95" y="0"/>
                    </a:cubicBezTo>
                    <a:cubicBezTo>
                      <a:pt x="92" y="0"/>
                      <a:pt x="89" y="3"/>
                      <a:pt x="89" y="6"/>
                    </a:cubicBezTo>
                    <a:cubicBezTo>
                      <a:pt x="83" y="38"/>
                      <a:pt x="83" y="38"/>
                      <a:pt x="83" y="38"/>
                    </a:cubicBezTo>
                    <a:cubicBezTo>
                      <a:pt x="82" y="41"/>
                      <a:pt x="80" y="42"/>
                      <a:pt x="77" y="40"/>
                    </a:cubicBezTo>
                    <a:cubicBezTo>
                      <a:pt x="49" y="22"/>
                      <a:pt x="49" y="22"/>
                      <a:pt x="49" y="22"/>
                    </a:cubicBezTo>
                    <a:cubicBezTo>
                      <a:pt x="47" y="20"/>
                      <a:pt x="43" y="21"/>
                      <a:pt x="41" y="23"/>
                    </a:cubicBezTo>
                    <a:cubicBezTo>
                      <a:pt x="23" y="41"/>
                      <a:pt x="23" y="41"/>
                      <a:pt x="23" y="41"/>
                    </a:cubicBezTo>
                    <a:cubicBezTo>
                      <a:pt x="21" y="43"/>
                      <a:pt x="20" y="47"/>
                      <a:pt x="22" y="49"/>
                    </a:cubicBezTo>
                    <a:cubicBezTo>
                      <a:pt x="40" y="77"/>
                      <a:pt x="40" y="77"/>
                      <a:pt x="40" y="77"/>
                    </a:cubicBezTo>
                    <a:cubicBezTo>
                      <a:pt x="42" y="80"/>
                      <a:pt x="41" y="82"/>
                      <a:pt x="38" y="83"/>
                    </a:cubicBezTo>
                    <a:cubicBezTo>
                      <a:pt x="6" y="89"/>
                      <a:pt x="6" y="89"/>
                      <a:pt x="6" y="89"/>
                    </a:cubicBezTo>
                    <a:cubicBezTo>
                      <a:pt x="3" y="89"/>
                      <a:pt x="0" y="92"/>
                      <a:pt x="0" y="95"/>
                    </a:cubicBezTo>
                    <a:cubicBezTo>
                      <a:pt x="0" y="121"/>
                      <a:pt x="0" y="121"/>
                      <a:pt x="0" y="121"/>
                    </a:cubicBezTo>
                    <a:cubicBezTo>
                      <a:pt x="0" y="124"/>
                      <a:pt x="3" y="127"/>
                      <a:pt x="6" y="127"/>
                    </a:cubicBezTo>
                    <a:cubicBezTo>
                      <a:pt x="38" y="133"/>
                      <a:pt x="38" y="133"/>
                      <a:pt x="38" y="133"/>
                    </a:cubicBezTo>
                    <a:cubicBezTo>
                      <a:pt x="41" y="134"/>
                      <a:pt x="42" y="137"/>
                      <a:pt x="40" y="139"/>
                    </a:cubicBezTo>
                    <a:cubicBezTo>
                      <a:pt x="22" y="167"/>
                      <a:pt x="22" y="167"/>
                      <a:pt x="22" y="167"/>
                    </a:cubicBezTo>
                    <a:cubicBezTo>
                      <a:pt x="20" y="169"/>
                      <a:pt x="21" y="173"/>
                      <a:pt x="23" y="175"/>
                    </a:cubicBezTo>
                    <a:cubicBezTo>
                      <a:pt x="41" y="193"/>
                      <a:pt x="41" y="193"/>
                      <a:pt x="41" y="193"/>
                    </a:cubicBezTo>
                    <a:cubicBezTo>
                      <a:pt x="43" y="195"/>
                      <a:pt x="47" y="196"/>
                      <a:pt x="49" y="194"/>
                    </a:cubicBezTo>
                    <a:cubicBezTo>
                      <a:pt x="77" y="176"/>
                      <a:pt x="77" y="176"/>
                      <a:pt x="77" y="176"/>
                    </a:cubicBezTo>
                    <a:cubicBezTo>
                      <a:pt x="80" y="174"/>
                      <a:pt x="82" y="175"/>
                      <a:pt x="83" y="178"/>
                    </a:cubicBezTo>
                    <a:cubicBezTo>
                      <a:pt x="89" y="210"/>
                      <a:pt x="89" y="210"/>
                      <a:pt x="89" y="210"/>
                    </a:cubicBezTo>
                    <a:cubicBezTo>
                      <a:pt x="89" y="213"/>
                      <a:pt x="92" y="216"/>
                      <a:pt x="95" y="216"/>
                    </a:cubicBezTo>
                    <a:cubicBezTo>
                      <a:pt x="121" y="216"/>
                      <a:pt x="121" y="216"/>
                      <a:pt x="121" y="216"/>
                    </a:cubicBezTo>
                    <a:cubicBezTo>
                      <a:pt x="124" y="216"/>
                      <a:pt x="127" y="213"/>
                      <a:pt x="127" y="210"/>
                    </a:cubicBezTo>
                    <a:cubicBezTo>
                      <a:pt x="133" y="178"/>
                      <a:pt x="133" y="178"/>
                      <a:pt x="133" y="178"/>
                    </a:cubicBezTo>
                    <a:cubicBezTo>
                      <a:pt x="134" y="175"/>
                      <a:pt x="137" y="174"/>
                      <a:pt x="139" y="176"/>
                    </a:cubicBezTo>
                    <a:cubicBezTo>
                      <a:pt x="167" y="194"/>
                      <a:pt x="167" y="194"/>
                      <a:pt x="167" y="194"/>
                    </a:cubicBezTo>
                    <a:cubicBezTo>
                      <a:pt x="169" y="196"/>
                      <a:pt x="173" y="195"/>
                      <a:pt x="175" y="193"/>
                    </a:cubicBezTo>
                    <a:cubicBezTo>
                      <a:pt x="193" y="175"/>
                      <a:pt x="193" y="175"/>
                      <a:pt x="193" y="175"/>
                    </a:cubicBezTo>
                    <a:cubicBezTo>
                      <a:pt x="195" y="173"/>
                      <a:pt x="196" y="169"/>
                      <a:pt x="194" y="167"/>
                    </a:cubicBezTo>
                    <a:cubicBezTo>
                      <a:pt x="176" y="139"/>
                      <a:pt x="176" y="139"/>
                      <a:pt x="176" y="139"/>
                    </a:cubicBezTo>
                    <a:cubicBezTo>
                      <a:pt x="174" y="137"/>
                      <a:pt x="175" y="134"/>
                      <a:pt x="178" y="133"/>
                    </a:cubicBezTo>
                    <a:cubicBezTo>
                      <a:pt x="210" y="127"/>
                      <a:pt x="210" y="127"/>
                      <a:pt x="210" y="127"/>
                    </a:cubicBezTo>
                    <a:cubicBezTo>
                      <a:pt x="213" y="127"/>
                      <a:pt x="216" y="124"/>
                      <a:pt x="216" y="121"/>
                    </a:cubicBezTo>
                    <a:cubicBezTo>
                      <a:pt x="216" y="95"/>
                      <a:pt x="216" y="95"/>
                      <a:pt x="216" y="95"/>
                    </a:cubicBezTo>
                    <a:cubicBezTo>
                      <a:pt x="216" y="92"/>
                      <a:pt x="213" y="89"/>
                      <a:pt x="210" y="89"/>
                    </a:cubicBezTo>
                    <a:close/>
                    <a:moveTo>
                      <a:pt x="108" y="147"/>
                    </a:moveTo>
                    <a:cubicBezTo>
                      <a:pt x="86" y="147"/>
                      <a:pt x="69" y="130"/>
                      <a:pt x="69" y="108"/>
                    </a:cubicBezTo>
                    <a:cubicBezTo>
                      <a:pt x="69" y="87"/>
                      <a:pt x="86" y="69"/>
                      <a:pt x="108" y="69"/>
                    </a:cubicBezTo>
                    <a:cubicBezTo>
                      <a:pt x="130" y="69"/>
                      <a:pt x="147" y="87"/>
                      <a:pt x="147" y="108"/>
                    </a:cubicBezTo>
                    <a:cubicBezTo>
                      <a:pt x="147" y="130"/>
                      <a:pt x="130" y="147"/>
                      <a:pt x="108" y="147"/>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grpSp>
      </p:grpSp>
      <p:grpSp>
        <p:nvGrpSpPr>
          <p:cNvPr id="23" name="组合 22"/>
          <p:cNvGrpSpPr/>
          <p:nvPr/>
        </p:nvGrpSpPr>
        <p:grpSpPr>
          <a:xfrm>
            <a:off x="7684501" y="5767574"/>
            <a:ext cx="572016" cy="660522"/>
            <a:chOff x="7595852" y="4368115"/>
            <a:chExt cx="749313" cy="865252"/>
          </a:xfrm>
        </p:grpSpPr>
        <p:sp>
          <p:nvSpPr>
            <p:cNvPr id="24" name="Freeform 15"/>
            <p:cNvSpPr>
              <a:spLocks/>
            </p:cNvSpPr>
            <p:nvPr/>
          </p:nvSpPr>
          <p:spPr bwMode="auto">
            <a:xfrm>
              <a:off x="7595852" y="4368115"/>
              <a:ext cx="749313" cy="865252"/>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grpSp>
          <p:nvGrpSpPr>
            <p:cNvPr id="25" name="组合 24"/>
            <p:cNvGrpSpPr/>
            <p:nvPr/>
          </p:nvGrpSpPr>
          <p:grpSpPr>
            <a:xfrm>
              <a:off x="7776626" y="4556588"/>
              <a:ext cx="438729" cy="428857"/>
              <a:chOff x="5710238" y="3049588"/>
              <a:chExt cx="771526" cy="754062"/>
            </a:xfrm>
            <a:solidFill>
              <a:srgbClr val="C00000"/>
            </a:solidFill>
          </p:grpSpPr>
          <p:sp>
            <p:nvSpPr>
              <p:cNvPr id="26" name="Freeform 355"/>
              <p:cNvSpPr>
                <a:spLocks/>
              </p:cNvSpPr>
              <p:nvPr/>
            </p:nvSpPr>
            <p:spPr bwMode="auto">
              <a:xfrm>
                <a:off x="6026151" y="3049588"/>
                <a:ext cx="106363" cy="125413"/>
              </a:xfrm>
              <a:custGeom>
                <a:avLst/>
                <a:gdLst>
                  <a:gd name="T0" fmla="*/ 11 w 28"/>
                  <a:gd name="T1" fmla="*/ 32 h 33"/>
                  <a:gd name="T2" fmla="*/ 26 w 28"/>
                  <a:gd name="T3" fmla="*/ 19 h 33"/>
                  <a:gd name="T4" fmla="*/ 17 w 28"/>
                  <a:gd name="T5" fmla="*/ 1 h 33"/>
                  <a:gd name="T6" fmla="*/ 1 w 28"/>
                  <a:gd name="T7" fmla="*/ 14 h 33"/>
                  <a:gd name="T8" fmla="*/ 11 w 28"/>
                  <a:gd name="T9" fmla="*/ 32 h 33"/>
                </a:gdLst>
                <a:ahLst/>
                <a:cxnLst>
                  <a:cxn ang="0">
                    <a:pos x="T0" y="T1"/>
                  </a:cxn>
                  <a:cxn ang="0">
                    <a:pos x="T2" y="T3"/>
                  </a:cxn>
                  <a:cxn ang="0">
                    <a:pos x="T4" y="T5"/>
                  </a:cxn>
                  <a:cxn ang="0">
                    <a:pos x="T6" y="T7"/>
                  </a:cxn>
                  <a:cxn ang="0">
                    <a:pos x="T8" y="T9"/>
                  </a:cxn>
                </a:cxnLst>
                <a:rect l="0" t="0" r="r" b="b"/>
                <a:pathLst>
                  <a:path w="28" h="33">
                    <a:moveTo>
                      <a:pt x="11" y="32"/>
                    </a:moveTo>
                    <a:cubicBezTo>
                      <a:pt x="18" y="33"/>
                      <a:pt x="24" y="27"/>
                      <a:pt x="26" y="19"/>
                    </a:cubicBezTo>
                    <a:cubicBezTo>
                      <a:pt x="28" y="10"/>
                      <a:pt x="24" y="2"/>
                      <a:pt x="17" y="1"/>
                    </a:cubicBezTo>
                    <a:cubicBezTo>
                      <a:pt x="10" y="0"/>
                      <a:pt x="3" y="6"/>
                      <a:pt x="1" y="14"/>
                    </a:cubicBezTo>
                    <a:cubicBezTo>
                      <a:pt x="0" y="22"/>
                      <a:pt x="4" y="30"/>
                      <a:pt x="11" y="32"/>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pPr defTabSz="912838" fontAlgn="auto">
                  <a:spcBef>
                    <a:spcPts val="0"/>
                  </a:spcBef>
                  <a:spcAft>
                    <a:spcPts val="0"/>
                  </a:spcAft>
                </a:pPr>
                <a:endParaRPr lang="zh-CN" altLang="en-US" sz="1866">
                  <a:solidFill>
                    <a:prstClr val="black"/>
                  </a:solidFill>
                  <a:latin typeface="+mn-lt"/>
                  <a:ea typeface="+mn-ea"/>
                  <a:cs typeface="+mn-ea"/>
                  <a:sym typeface="+mn-lt"/>
                </a:endParaRPr>
              </a:p>
            </p:txBody>
          </p:sp>
          <p:sp>
            <p:nvSpPr>
              <p:cNvPr id="27" name="Freeform 356"/>
              <p:cNvSpPr>
                <a:spLocks/>
              </p:cNvSpPr>
              <p:nvPr/>
            </p:nvSpPr>
            <p:spPr bwMode="auto">
              <a:xfrm>
                <a:off x="5797551" y="3160713"/>
                <a:ext cx="479425" cy="498475"/>
              </a:xfrm>
              <a:custGeom>
                <a:avLst/>
                <a:gdLst>
                  <a:gd name="T0" fmla="*/ 27 w 126"/>
                  <a:gd name="T1" fmla="*/ 32 h 131"/>
                  <a:gd name="T2" fmla="*/ 40 w 126"/>
                  <a:gd name="T3" fmla="*/ 22 h 131"/>
                  <a:gd name="T4" fmla="*/ 26 w 126"/>
                  <a:gd name="T5" fmla="*/ 62 h 131"/>
                  <a:gd name="T6" fmla="*/ 26 w 126"/>
                  <a:gd name="T7" fmla="*/ 62 h 131"/>
                  <a:gd name="T8" fmla="*/ 36 w 126"/>
                  <a:gd name="T9" fmla="*/ 66 h 131"/>
                  <a:gd name="T10" fmla="*/ 31 w 126"/>
                  <a:gd name="T11" fmla="*/ 91 h 131"/>
                  <a:gd name="T12" fmla="*/ 17 w 126"/>
                  <a:gd name="T13" fmla="*/ 123 h 131"/>
                  <a:gd name="T14" fmla="*/ 32 w 126"/>
                  <a:gd name="T15" fmla="*/ 131 h 131"/>
                  <a:gd name="T16" fmla="*/ 51 w 126"/>
                  <a:gd name="T17" fmla="*/ 88 h 131"/>
                  <a:gd name="T18" fmla="*/ 54 w 126"/>
                  <a:gd name="T19" fmla="*/ 74 h 131"/>
                  <a:gd name="T20" fmla="*/ 75 w 126"/>
                  <a:gd name="T21" fmla="*/ 75 h 131"/>
                  <a:gd name="T22" fmla="*/ 73 w 126"/>
                  <a:gd name="T23" fmla="*/ 79 h 131"/>
                  <a:gd name="T24" fmla="*/ 70 w 126"/>
                  <a:gd name="T25" fmla="*/ 96 h 131"/>
                  <a:gd name="T26" fmla="*/ 86 w 126"/>
                  <a:gd name="T27" fmla="*/ 100 h 131"/>
                  <a:gd name="T28" fmla="*/ 92 w 126"/>
                  <a:gd name="T29" fmla="*/ 80 h 131"/>
                  <a:gd name="T30" fmla="*/ 95 w 126"/>
                  <a:gd name="T31" fmla="*/ 69 h 131"/>
                  <a:gd name="T32" fmla="*/ 86 w 126"/>
                  <a:gd name="T33" fmla="*/ 57 h 131"/>
                  <a:gd name="T34" fmla="*/ 86 w 126"/>
                  <a:gd name="T35" fmla="*/ 57 h 131"/>
                  <a:gd name="T36" fmla="*/ 85 w 126"/>
                  <a:gd name="T37" fmla="*/ 57 h 131"/>
                  <a:gd name="T38" fmla="*/ 84 w 126"/>
                  <a:gd name="T39" fmla="*/ 57 h 131"/>
                  <a:gd name="T40" fmla="*/ 81 w 126"/>
                  <a:gd name="T41" fmla="*/ 56 h 131"/>
                  <a:gd name="T42" fmla="*/ 76 w 126"/>
                  <a:gd name="T43" fmla="*/ 56 h 131"/>
                  <a:gd name="T44" fmla="*/ 66 w 126"/>
                  <a:gd name="T45" fmla="*/ 55 h 131"/>
                  <a:gd name="T46" fmla="*/ 74 w 126"/>
                  <a:gd name="T47" fmla="*/ 27 h 131"/>
                  <a:gd name="T48" fmla="*/ 78 w 126"/>
                  <a:gd name="T49" fmla="*/ 33 h 131"/>
                  <a:gd name="T50" fmla="*/ 83 w 126"/>
                  <a:gd name="T51" fmla="*/ 39 h 131"/>
                  <a:gd name="T52" fmla="*/ 84 w 126"/>
                  <a:gd name="T53" fmla="*/ 40 h 131"/>
                  <a:gd name="T54" fmla="*/ 91 w 126"/>
                  <a:gd name="T55" fmla="*/ 45 h 131"/>
                  <a:gd name="T56" fmla="*/ 91 w 126"/>
                  <a:gd name="T57" fmla="*/ 45 h 131"/>
                  <a:gd name="T58" fmla="*/ 91 w 126"/>
                  <a:gd name="T59" fmla="*/ 45 h 131"/>
                  <a:gd name="T60" fmla="*/ 92 w 126"/>
                  <a:gd name="T61" fmla="*/ 45 h 131"/>
                  <a:gd name="T62" fmla="*/ 95 w 126"/>
                  <a:gd name="T63" fmla="*/ 45 h 131"/>
                  <a:gd name="T64" fmla="*/ 126 w 126"/>
                  <a:gd name="T65" fmla="*/ 45 h 131"/>
                  <a:gd name="T66" fmla="*/ 126 w 126"/>
                  <a:gd name="T67" fmla="*/ 28 h 131"/>
                  <a:gd name="T68" fmla="*/ 95 w 126"/>
                  <a:gd name="T69" fmla="*/ 29 h 131"/>
                  <a:gd name="T70" fmla="*/ 94 w 126"/>
                  <a:gd name="T71" fmla="*/ 29 h 131"/>
                  <a:gd name="T72" fmla="*/ 91 w 126"/>
                  <a:gd name="T73" fmla="*/ 24 h 131"/>
                  <a:gd name="T74" fmla="*/ 81 w 126"/>
                  <a:gd name="T75" fmla="*/ 12 h 131"/>
                  <a:gd name="T76" fmla="*/ 75 w 126"/>
                  <a:gd name="T77" fmla="*/ 9 h 131"/>
                  <a:gd name="T78" fmla="*/ 74 w 126"/>
                  <a:gd name="T79" fmla="*/ 8 h 131"/>
                  <a:gd name="T80" fmla="*/ 76 w 126"/>
                  <a:gd name="T81" fmla="*/ 14 h 131"/>
                  <a:gd name="T82" fmla="*/ 71 w 126"/>
                  <a:gd name="T83" fmla="*/ 16 h 131"/>
                  <a:gd name="T84" fmla="*/ 71 w 126"/>
                  <a:gd name="T85" fmla="*/ 21 h 131"/>
                  <a:gd name="T86" fmla="*/ 61 w 126"/>
                  <a:gd name="T87" fmla="*/ 37 h 131"/>
                  <a:gd name="T88" fmla="*/ 68 w 126"/>
                  <a:gd name="T89" fmla="*/ 12 h 131"/>
                  <a:gd name="T90" fmla="*/ 69 w 126"/>
                  <a:gd name="T91" fmla="*/ 11 h 131"/>
                  <a:gd name="T92" fmla="*/ 70 w 126"/>
                  <a:gd name="T93" fmla="*/ 6 h 131"/>
                  <a:gd name="T94" fmla="*/ 68 w 126"/>
                  <a:gd name="T95" fmla="*/ 5 h 131"/>
                  <a:gd name="T96" fmla="*/ 65 w 126"/>
                  <a:gd name="T97" fmla="*/ 10 h 131"/>
                  <a:gd name="T98" fmla="*/ 65 w 126"/>
                  <a:gd name="T99" fmla="*/ 11 h 131"/>
                  <a:gd name="T100" fmla="*/ 57 w 126"/>
                  <a:gd name="T101" fmla="*/ 35 h 131"/>
                  <a:gd name="T102" fmla="*/ 58 w 126"/>
                  <a:gd name="T103" fmla="*/ 17 h 131"/>
                  <a:gd name="T104" fmla="*/ 61 w 126"/>
                  <a:gd name="T105" fmla="*/ 12 h 131"/>
                  <a:gd name="T106" fmla="*/ 59 w 126"/>
                  <a:gd name="T107" fmla="*/ 8 h 131"/>
                  <a:gd name="T108" fmla="*/ 63 w 126"/>
                  <a:gd name="T109" fmla="*/ 4 h 131"/>
                  <a:gd name="T110" fmla="*/ 53 w 126"/>
                  <a:gd name="T111" fmla="*/ 1 h 131"/>
                  <a:gd name="T112" fmla="*/ 44 w 126"/>
                  <a:gd name="T113" fmla="*/ 1 h 131"/>
                  <a:gd name="T114" fmla="*/ 18 w 126"/>
                  <a:gd name="T115" fmla="*/ 19 h 131"/>
                  <a:gd name="T116" fmla="*/ 0 w 126"/>
                  <a:gd name="T117" fmla="*/ 49 h 131"/>
                  <a:gd name="T118" fmla="*/ 15 w 126"/>
                  <a:gd name="T119" fmla="*/ 57 h 131"/>
                  <a:gd name="T120" fmla="*/ 27 w 126"/>
                  <a:gd name="T121" fmla="*/ 3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 h="131">
                    <a:moveTo>
                      <a:pt x="27" y="32"/>
                    </a:moveTo>
                    <a:cubicBezTo>
                      <a:pt x="40" y="22"/>
                      <a:pt x="40" y="22"/>
                      <a:pt x="40" y="22"/>
                    </a:cubicBezTo>
                    <a:cubicBezTo>
                      <a:pt x="35" y="36"/>
                      <a:pt x="30" y="49"/>
                      <a:pt x="26" y="62"/>
                    </a:cubicBezTo>
                    <a:cubicBezTo>
                      <a:pt x="26" y="62"/>
                      <a:pt x="26" y="62"/>
                      <a:pt x="26" y="62"/>
                    </a:cubicBezTo>
                    <a:cubicBezTo>
                      <a:pt x="29" y="64"/>
                      <a:pt x="33" y="65"/>
                      <a:pt x="36" y="66"/>
                    </a:cubicBezTo>
                    <a:cubicBezTo>
                      <a:pt x="35" y="75"/>
                      <a:pt x="33" y="85"/>
                      <a:pt x="31" y="91"/>
                    </a:cubicBezTo>
                    <a:cubicBezTo>
                      <a:pt x="17" y="123"/>
                      <a:pt x="17" y="123"/>
                      <a:pt x="17" y="123"/>
                    </a:cubicBezTo>
                    <a:cubicBezTo>
                      <a:pt x="32" y="131"/>
                      <a:pt x="32" y="131"/>
                      <a:pt x="32" y="131"/>
                    </a:cubicBezTo>
                    <a:cubicBezTo>
                      <a:pt x="37" y="119"/>
                      <a:pt x="46" y="107"/>
                      <a:pt x="51" y="88"/>
                    </a:cubicBezTo>
                    <a:cubicBezTo>
                      <a:pt x="52" y="83"/>
                      <a:pt x="53" y="78"/>
                      <a:pt x="54" y="74"/>
                    </a:cubicBezTo>
                    <a:cubicBezTo>
                      <a:pt x="75" y="75"/>
                      <a:pt x="75" y="75"/>
                      <a:pt x="75" y="75"/>
                    </a:cubicBezTo>
                    <a:cubicBezTo>
                      <a:pt x="73" y="79"/>
                      <a:pt x="73" y="79"/>
                      <a:pt x="73" y="79"/>
                    </a:cubicBezTo>
                    <a:cubicBezTo>
                      <a:pt x="70" y="96"/>
                      <a:pt x="70" y="96"/>
                      <a:pt x="70" y="96"/>
                    </a:cubicBezTo>
                    <a:cubicBezTo>
                      <a:pt x="86" y="100"/>
                      <a:pt x="86" y="100"/>
                      <a:pt x="86" y="100"/>
                    </a:cubicBezTo>
                    <a:cubicBezTo>
                      <a:pt x="88" y="95"/>
                      <a:pt x="90" y="88"/>
                      <a:pt x="92" y="80"/>
                    </a:cubicBezTo>
                    <a:cubicBezTo>
                      <a:pt x="95" y="69"/>
                      <a:pt x="95" y="69"/>
                      <a:pt x="95" y="69"/>
                    </a:cubicBezTo>
                    <a:cubicBezTo>
                      <a:pt x="86" y="57"/>
                      <a:pt x="86" y="57"/>
                      <a:pt x="86" y="57"/>
                    </a:cubicBezTo>
                    <a:cubicBezTo>
                      <a:pt x="86" y="57"/>
                      <a:pt x="86" y="57"/>
                      <a:pt x="86" y="57"/>
                    </a:cubicBezTo>
                    <a:cubicBezTo>
                      <a:pt x="85" y="57"/>
                      <a:pt x="85" y="57"/>
                      <a:pt x="85" y="57"/>
                    </a:cubicBezTo>
                    <a:cubicBezTo>
                      <a:pt x="84" y="57"/>
                      <a:pt x="84" y="57"/>
                      <a:pt x="84" y="57"/>
                    </a:cubicBezTo>
                    <a:cubicBezTo>
                      <a:pt x="81" y="56"/>
                      <a:pt x="81" y="56"/>
                      <a:pt x="81" y="56"/>
                    </a:cubicBezTo>
                    <a:cubicBezTo>
                      <a:pt x="76" y="56"/>
                      <a:pt x="76" y="56"/>
                      <a:pt x="76" y="56"/>
                    </a:cubicBezTo>
                    <a:cubicBezTo>
                      <a:pt x="72" y="56"/>
                      <a:pt x="69" y="56"/>
                      <a:pt x="66" y="55"/>
                    </a:cubicBezTo>
                    <a:cubicBezTo>
                      <a:pt x="69" y="46"/>
                      <a:pt x="72" y="36"/>
                      <a:pt x="74" y="27"/>
                    </a:cubicBezTo>
                    <a:cubicBezTo>
                      <a:pt x="78" y="33"/>
                      <a:pt x="78" y="33"/>
                      <a:pt x="78" y="33"/>
                    </a:cubicBezTo>
                    <a:cubicBezTo>
                      <a:pt x="83" y="39"/>
                      <a:pt x="83" y="39"/>
                      <a:pt x="83" y="39"/>
                    </a:cubicBezTo>
                    <a:cubicBezTo>
                      <a:pt x="84" y="40"/>
                      <a:pt x="84" y="40"/>
                      <a:pt x="84" y="40"/>
                    </a:cubicBezTo>
                    <a:cubicBezTo>
                      <a:pt x="91" y="45"/>
                      <a:pt x="91" y="45"/>
                      <a:pt x="91" y="45"/>
                    </a:cubicBezTo>
                    <a:cubicBezTo>
                      <a:pt x="91" y="45"/>
                      <a:pt x="91" y="45"/>
                      <a:pt x="91" y="45"/>
                    </a:cubicBezTo>
                    <a:cubicBezTo>
                      <a:pt x="91" y="45"/>
                      <a:pt x="91" y="45"/>
                      <a:pt x="91" y="45"/>
                    </a:cubicBezTo>
                    <a:cubicBezTo>
                      <a:pt x="92" y="45"/>
                      <a:pt x="92" y="45"/>
                      <a:pt x="92" y="45"/>
                    </a:cubicBezTo>
                    <a:cubicBezTo>
                      <a:pt x="95" y="45"/>
                      <a:pt x="95" y="45"/>
                      <a:pt x="95" y="45"/>
                    </a:cubicBezTo>
                    <a:cubicBezTo>
                      <a:pt x="126" y="45"/>
                      <a:pt x="126" y="45"/>
                      <a:pt x="126" y="45"/>
                    </a:cubicBezTo>
                    <a:cubicBezTo>
                      <a:pt x="126" y="39"/>
                      <a:pt x="126" y="34"/>
                      <a:pt x="126" y="28"/>
                    </a:cubicBezTo>
                    <a:cubicBezTo>
                      <a:pt x="95" y="29"/>
                      <a:pt x="95" y="29"/>
                      <a:pt x="95" y="29"/>
                    </a:cubicBezTo>
                    <a:cubicBezTo>
                      <a:pt x="94" y="29"/>
                      <a:pt x="94" y="29"/>
                      <a:pt x="94" y="29"/>
                    </a:cubicBezTo>
                    <a:cubicBezTo>
                      <a:pt x="91" y="24"/>
                      <a:pt x="91" y="24"/>
                      <a:pt x="91" y="24"/>
                    </a:cubicBezTo>
                    <a:cubicBezTo>
                      <a:pt x="81" y="12"/>
                      <a:pt x="81" y="12"/>
                      <a:pt x="81" y="12"/>
                    </a:cubicBezTo>
                    <a:cubicBezTo>
                      <a:pt x="80" y="10"/>
                      <a:pt x="78" y="9"/>
                      <a:pt x="75" y="9"/>
                    </a:cubicBezTo>
                    <a:cubicBezTo>
                      <a:pt x="75" y="8"/>
                      <a:pt x="75" y="8"/>
                      <a:pt x="74" y="8"/>
                    </a:cubicBezTo>
                    <a:cubicBezTo>
                      <a:pt x="76" y="14"/>
                      <a:pt x="76" y="14"/>
                      <a:pt x="76" y="14"/>
                    </a:cubicBezTo>
                    <a:cubicBezTo>
                      <a:pt x="71" y="16"/>
                      <a:pt x="71" y="16"/>
                      <a:pt x="71" y="16"/>
                    </a:cubicBezTo>
                    <a:cubicBezTo>
                      <a:pt x="71" y="21"/>
                      <a:pt x="71" y="21"/>
                      <a:pt x="71" y="21"/>
                    </a:cubicBezTo>
                    <a:cubicBezTo>
                      <a:pt x="61" y="37"/>
                      <a:pt x="61" y="37"/>
                      <a:pt x="61" y="37"/>
                    </a:cubicBezTo>
                    <a:cubicBezTo>
                      <a:pt x="68" y="12"/>
                      <a:pt x="68" y="12"/>
                      <a:pt x="68" y="12"/>
                    </a:cubicBezTo>
                    <a:cubicBezTo>
                      <a:pt x="69" y="11"/>
                      <a:pt x="69" y="11"/>
                      <a:pt x="69" y="11"/>
                    </a:cubicBezTo>
                    <a:cubicBezTo>
                      <a:pt x="70" y="6"/>
                      <a:pt x="70" y="6"/>
                      <a:pt x="70" y="6"/>
                    </a:cubicBezTo>
                    <a:cubicBezTo>
                      <a:pt x="68" y="5"/>
                      <a:pt x="68" y="5"/>
                      <a:pt x="68" y="5"/>
                    </a:cubicBezTo>
                    <a:cubicBezTo>
                      <a:pt x="65" y="10"/>
                      <a:pt x="65" y="10"/>
                      <a:pt x="65" y="10"/>
                    </a:cubicBezTo>
                    <a:cubicBezTo>
                      <a:pt x="65" y="11"/>
                      <a:pt x="65" y="11"/>
                      <a:pt x="65" y="11"/>
                    </a:cubicBezTo>
                    <a:cubicBezTo>
                      <a:pt x="57" y="35"/>
                      <a:pt x="57" y="35"/>
                      <a:pt x="57" y="35"/>
                    </a:cubicBezTo>
                    <a:cubicBezTo>
                      <a:pt x="58" y="17"/>
                      <a:pt x="58" y="17"/>
                      <a:pt x="58" y="17"/>
                    </a:cubicBezTo>
                    <a:cubicBezTo>
                      <a:pt x="61" y="12"/>
                      <a:pt x="61" y="12"/>
                      <a:pt x="61" y="12"/>
                    </a:cubicBezTo>
                    <a:cubicBezTo>
                      <a:pt x="59" y="8"/>
                      <a:pt x="59" y="8"/>
                      <a:pt x="59" y="8"/>
                    </a:cubicBezTo>
                    <a:cubicBezTo>
                      <a:pt x="63" y="4"/>
                      <a:pt x="63" y="4"/>
                      <a:pt x="63" y="4"/>
                    </a:cubicBezTo>
                    <a:cubicBezTo>
                      <a:pt x="60" y="3"/>
                      <a:pt x="56" y="2"/>
                      <a:pt x="53" y="1"/>
                    </a:cubicBezTo>
                    <a:cubicBezTo>
                      <a:pt x="48" y="0"/>
                      <a:pt x="47" y="0"/>
                      <a:pt x="44" y="1"/>
                    </a:cubicBezTo>
                    <a:cubicBezTo>
                      <a:pt x="18" y="19"/>
                      <a:pt x="18" y="19"/>
                      <a:pt x="18" y="19"/>
                    </a:cubicBezTo>
                    <a:cubicBezTo>
                      <a:pt x="7" y="34"/>
                      <a:pt x="6" y="39"/>
                      <a:pt x="0" y="49"/>
                    </a:cubicBezTo>
                    <a:cubicBezTo>
                      <a:pt x="5" y="52"/>
                      <a:pt x="10" y="55"/>
                      <a:pt x="15" y="57"/>
                    </a:cubicBezTo>
                    <a:cubicBezTo>
                      <a:pt x="19" y="49"/>
                      <a:pt x="27" y="35"/>
                      <a:pt x="27" y="32"/>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pPr defTabSz="912838" fontAlgn="auto">
                  <a:spcBef>
                    <a:spcPts val="0"/>
                  </a:spcBef>
                  <a:spcAft>
                    <a:spcPts val="0"/>
                  </a:spcAft>
                </a:pPr>
                <a:endParaRPr lang="zh-CN" altLang="en-US" sz="1866">
                  <a:solidFill>
                    <a:prstClr val="black"/>
                  </a:solidFill>
                  <a:latin typeface="+mn-lt"/>
                  <a:ea typeface="+mn-ea"/>
                  <a:cs typeface="+mn-ea"/>
                  <a:sym typeface="+mn-lt"/>
                </a:endParaRPr>
              </a:p>
            </p:txBody>
          </p:sp>
          <p:sp>
            <p:nvSpPr>
              <p:cNvPr id="28" name="Freeform 357"/>
              <p:cNvSpPr>
                <a:spLocks noEditPoints="1"/>
              </p:cNvSpPr>
              <p:nvPr/>
            </p:nvSpPr>
            <p:spPr bwMode="auto">
              <a:xfrm>
                <a:off x="5710238" y="3370263"/>
                <a:ext cx="169863" cy="155575"/>
              </a:xfrm>
              <a:custGeom>
                <a:avLst/>
                <a:gdLst>
                  <a:gd name="T0" fmla="*/ 5 w 45"/>
                  <a:gd name="T1" fmla="*/ 33 h 41"/>
                  <a:gd name="T2" fmla="*/ 7 w 45"/>
                  <a:gd name="T3" fmla="*/ 32 h 41"/>
                  <a:gd name="T4" fmla="*/ 7 w 45"/>
                  <a:gd name="T5" fmla="*/ 32 h 41"/>
                  <a:gd name="T6" fmla="*/ 29 w 45"/>
                  <a:gd name="T7" fmla="*/ 39 h 41"/>
                  <a:gd name="T8" fmla="*/ 29 w 45"/>
                  <a:gd name="T9" fmla="*/ 39 h 41"/>
                  <a:gd name="T10" fmla="*/ 30 w 45"/>
                  <a:gd name="T11" fmla="*/ 41 h 41"/>
                  <a:gd name="T12" fmla="*/ 32 w 45"/>
                  <a:gd name="T13" fmla="*/ 41 h 41"/>
                  <a:gd name="T14" fmla="*/ 33 w 45"/>
                  <a:gd name="T15" fmla="*/ 40 h 41"/>
                  <a:gd name="T16" fmla="*/ 33 w 45"/>
                  <a:gd name="T17" fmla="*/ 40 h 41"/>
                  <a:gd name="T18" fmla="*/ 38 w 45"/>
                  <a:gd name="T19" fmla="*/ 37 h 41"/>
                  <a:gd name="T20" fmla="*/ 44 w 45"/>
                  <a:gd name="T21" fmla="*/ 18 h 41"/>
                  <a:gd name="T22" fmla="*/ 41 w 45"/>
                  <a:gd name="T23" fmla="*/ 13 h 41"/>
                  <a:gd name="T24" fmla="*/ 36 w 45"/>
                  <a:gd name="T25" fmla="*/ 11 h 41"/>
                  <a:gd name="T26" fmla="*/ 36 w 45"/>
                  <a:gd name="T27" fmla="*/ 11 h 41"/>
                  <a:gd name="T28" fmla="*/ 32 w 45"/>
                  <a:gd name="T29" fmla="*/ 4 h 41"/>
                  <a:gd name="T30" fmla="*/ 25 w 45"/>
                  <a:gd name="T31" fmla="*/ 1 h 41"/>
                  <a:gd name="T32" fmla="*/ 17 w 45"/>
                  <a:gd name="T33" fmla="*/ 5 h 41"/>
                  <a:gd name="T34" fmla="*/ 17 w 45"/>
                  <a:gd name="T35" fmla="*/ 6 h 41"/>
                  <a:gd name="T36" fmla="*/ 12 w 45"/>
                  <a:gd name="T37" fmla="*/ 4 h 41"/>
                  <a:gd name="T38" fmla="*/ 7 w 45"/>
                  <a:gd name="T39" fmla="*/ 7 h 41"/>
                  <a:gd name="T40" fmla="*/ 1 w 45"/>
                  <a:gd name="T41" fmla="*/ 25 h 41"/>
                  <a:gd name="T42" fmla="*/ 3 w 45"/>
                  <a:gd name="T43" fmla="*/ 30 h 41"/>
                  <a:gd name="T44" fmla="*/ 3 w 45"/>
                  <a:gd name="T45" fmla="*/ 31 h 41"/>
                  <a:gd name="T46" fmla="*/ 3 w 45"/>
                  <a:gd name="T47" fmla="*/ 32 h 41"/>
                  <a:gd name="T48" fmla="*/ 5 w 45"/>
                  <a:gd name="T49" fmla="*/ 33 h 41"/>
                  <a:gd name="T50" fmla="*/ 20 w 45"/>
                  <a:gd name="T51" fmla="*/ 6 h 41"/>
                  <a:gd name="T52" fmla="*/ 24 w 45"/>
                  <a:gd name="T53" fmla="*/ 4 h 41"/>
                  <a:gd name="T54" fmla="*/ 31 w 45"/>
                  <a:gd name="T55" fmla="*/ 7 h 41"/>
                  <a:gd name="T56" fmla="*/ 33 w 45"/>
                  <a:gd name="T57" fmla="*/ 10 h 41"/>
                  <a:gd name="T58" fmla="*/ 33 w 45"/>
                  <a:gd name="T59" fmla="*/ 10 h 41"/>
                  <a:gd name="T60" fmla="*/ 20 w 45"/>
                  <a:gd name="T61" fmla="*/ 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41">
                    <a:moveTo>
                      <a:pt x="5" y="33"/>
                    </a:moveTo>
                    <a:cubicBezTo>
                      <a:pt x="6" y="33"/>
                      <a:pt x="7" y="33"/>
                      <a:pt x="7" y="32"/>
                    </a:cubicBezTo>
                    <a:cubicBezTo>
                      <a:pt x="7" y="32"/>
                      <a:pt x="7" y="32"/>
                      <a:pt x="7" y="32"/>
                    </a:cubicBezTo>
                    <a:cubicBezTo>
                      <a:pt x="29" y="39"/>
                      <a:pt x="29" y="39"/>
                      <a:pt x="29" y="39"/>
                    </a:cubicBezTo>
                    <a:cubicBezTo>
                      <a:pt x="29" y="39"/>
                      <a:pt x="29" y="39"/>
                      <a:pt x="29" y="39"/>
                    </a:cubicBezTo>
                    <a:cubicBezTo>
                      <a:pt x="29" y="40"/>
                      <a:pt x="29" y="40"/>
                      <a:pt x="30" y="41"/>
                    </a:cubicBezTo>
                    <a:cubicBezTo>
                      <a:pt x="32" y="41"/>
                      <a:pt x="32" y="41"/>
                      <a:pt x="32" y="41"/>
                    </a:cubicBezTo>
                    <a:cubicBezTo>
                      <a:pt x="32" y="41"/>
                      <a:pt x="33" y="41"/>
                      <a:pt x="33" y="40"/>
                    </a:cubicBezTo>
                    <a:cubicBezTo>
                      <a:pt x="33" y="40"/>
                      <a:pt x="33" y="40"/>
                      <a:pt x="33" y="40"/>
                    </a:cubicBezTo>
                    <a:cubicBezTo>
                      <a:pt x="35" y="40"/>
                      <a:pt x="37" y="39"/>
                      <a:pt x="38" y="37"/>
                    </a:cubicBezTo>
                    <a:cubicBezTo>
                      <a:pt x="44" y="18"/>
                      <a:pt x="44" y="18"/>
                      <a:pt x="44" y="18"/>
                    </a:cubicBezTo>
                    <a:cubicBezTo>
                      <a:pt x="45" y="16"/>
                      <a:pt x="43" y="14"/>
                      <a:pt x="41" y="13"/>
                    </a:cubicBezTo>
                    <a:cubicBezTo>
                      <a:pt x="36" y="11"/>
                      <a:pt x="36" y="11"/>
                      <a:pt x="36" y="11"/>
                    </a:cubicBezTo>
                    <a:cubicBezTo>
                      <a:pt x="36" y="11"/>
                      <a:pt x="36" y="11"/>
                      <a:pt x="36" y="11"/>
                    </a:cubicBezTo>
                    <a:cubicBezTo>
                      <a:pt x="37" y="8"/>
                      <a:pt x="35" y="4"/>
                      <a:pt x="32" y="4"/>
                    </a:cubicBezTo>
                    <a:cubicBezTo>
                      <a:pt x="25" y="1"/>
                      <a:pt x="25" y="1"/>
                      <a:pt x="25" y="1"/>
                    </a:cubicBezTo>
                    <a:cubicBezTo>
                      <a:pt x="22" y="0"/>
                      <a:pt x="18" y="2"/>
                      <a:pt x="17" y="5"/>
                    </a:cubicBezTo>
                    <a:cubicBezTo>
                      <a:pt x="17" y="6"/>
                      <a:pt x="17" y="6"/>
                      <a:pt x="17" y="6"/>
                    </a:cubicBezTo>
                    <a:cubicBezTo>
                      <a:pt x="12" y="4"/>
                      <a:pt x="12" y="4"/>
                      <a:pt x="12" y="4"/>
                    </a:cubicBezTo>
                    <a:cubicBezTo>
                      <a:pt x="10" y="3"/>
                      <a:pt x="7" y="4"/>
                      <a:pt x="7" y="7"/>
                    </a:cubicBezTo>
                    <a:cubicBezTo>
                      <a:pt x="1" y="25"/>
                      <a:pt x="1" y="25"/>
                      <a:pt x="1" y="25"/>
                    </a:cubicBezTo>
                    <a:cubicBezTo>
                      <a:pt x="0" y="27"/>
                      <a:pt x="1" y="30"/>
                      <a:pt x="3" y="30"/>
                    </a:cubicBezTo>
                    <a:cubicBezTo>
                      <a:pt x="3" y="31"/>
                      <a:pt x="3" y="31"/>
                      <a:pt x="3" y="31"/>
                    </a:cubicBezTo>
                    <a:cubicBezTo>
                      <a:pt x="2" y="31"/>
                      <a:pt x="3" y="32"/>
                      <a:pt x="3" y="32"/>
                    </a:cubicBezTo>
                    <a:lnTo>
                      <a:pt x="5" y="33"/>
                    </a:lnTo>
                    <a:close/>
                    <a:moveTo>
                      <a:pt x="20" y="6"/>
                    </a:moveTo>
                    <a:cubicBezTo>
                      <a:pt x="21" y="4"/>
                      <a:pt x="22" y="4"/>
                      <a:pt x="24" y="4"/>
                    </a:cubicBezTo>
                    <a:cubicBezTo>
                      <a:pt x="31" y="7"/>
                      <a:pt x="31" y="7"/>
                      <a:pt x="31" y="7"/>
                    </a:cubicBezTo>
                    <a:cubicBezTo>
                      <a:pt x="33" y="7"/>
                      <a:pt x="33" y="8"/>
                      <a:pt x="33" y="10"/>
                    </a:cubicBezTo>
                    <a:cubicBezTo>
                      <a:pt x="33" y="10"/>
                      <a:pt x="33" y="10"/>
                      <a:pt x="33" y="10"/>
                    </a:cubicBezTo>
                    <a:cubicBezTo>
                      <a:pt x="20" y="6"/>
                      <a:pt x="20" y="6"/>
                      <a:pt x="20" y="6"/>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pPr defTabSz="912838" fontAlgn="auto">
                  <a:spcBef>
                    <a:spcPts val="0"/>
                  </a:spcBef>
                  <a:spcAft>
                    <a:spcPts val="0"/>
                  </a:spcAft>
                </a:pPr>
                <a:endParaRPr lang="zh-CN" altLang="en-US" sz="1866">
                  <a:solidFill>
                    <a:prstClr val="black"/>
                  </a:solidFill>
                  <a:latin typeface="+mn-lt"/>
                  <a:ea typeface="+mn-ea"/>
                  <a:cs typeface="+mn-ea"/>
                  <a:sym typeface="+mn-lt"/>
                </a:endParaRPr>
              </a:p>
            </p:txBody>
          </p:sp>
          <p:sp>
            <p:nvSpPr>
              <p:cNvPr id="29" name="Freeform 358"/>
              <p:cNvSpPr>
                <a:spLocks/>
              </p:cNvSpPr>
              <p:nvPr/>
            </p:nvSpPr>
            <p:spPr bwMode="auto">
              <a:xfrm>
                <a:off x="5721351" y="3340100"/>
                <a:ext cx="760413" cy="463550"/>
              </a:xfrm>
              <a:custGeom>
                <a:avLst/>
                <a:gdLst>
                  <a:gd name="T0" fmla="*/ 479 w 479"/>
                  <a:gd name="T1" fmla="*/ 0 h 292"/>
                  <a:gd name="T2" fmla="*/ 395 w 479"/>
                  <a:gd name="T3" fmla="*/ 33 h 292"/>
                  <a:gd name="T4" fmla="*/ 412 w 479"/>
                  <a:gd name="T5" fmla="*/ 45 h 292"/>
                  <a:gd name="T6" fmla="*/ 307 w 479"/>
                  <a:gd name="T7" fmla="*/ 158 h 292"/>
                  <a:gd name="T8" fmla="*/ 213 w 479"/>
                  <a:gd name="T9" fmla="*/ 148 h 292"/>
                  <a:gd name="T10" fmla="*/ 139 w 479"/>
                  <a:gd name="T11" fmla="*/ 225 h 292"/>
                  <a:gd name="T12" fmla="*/ 62 w 479"/>
                  <a:gd name="T13" fmla="*/ 187 h 292"/>
                  <a:gd name="T14" fmla="*/ 0 w 479"/>
                  <a:gd name="T15" fmla="*/ 266 h 292"/>
                  <a:gd name="T16" fmla="*/ 33 w 479"/>
                  <a:gd name="T17" fmla="*/ 292 h 292"/>
                  <a:gd name="T18" fmla="*/ 74 w 479"/>
                  <a:gd name="T19" fmla="*/ 242 h 292"/>
                  <a:gd name="T20" fmla="*/ 148 w 479"/>
                  <a:gd name="T21" fmla="*/ 278 h 292"/>
                  <a:gd name="T22" fmla="*/ 230 w 479"/>
                  <a:gd name="T23" fmla="*/ 194 h 292"/>
                  <a:gd name="T24" fmla="*/ 323 w 479"/>
                  <a:gd name="T25" fmla="*/ 204 h 292"/>
                  <a:gd name="T26" fmla="*/ 448 w 479"/>
                  <a:gd name="T27" fmla="*/ 72 h 292"/>
                  <a:gd name="T28" fmla="*/ 472 w 479"/>
                  <a:gd name="T29" fmla="*/ 88 h 292"/>
                  <a:gd name="T30" fmla="*/ 479 w 479"/>
                  <a:gd name="T31"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9" h="292">
                    <a:moveTo>
                      <a:pt x="479" y="0"/>
                    </a:moveTo>
                    <a:lnTo>
                      <a:pt x="395" y="33"/>
                    </a:lnTo>
                    <a:lnTo>
                      <a:pt x="412" y="45"/>
                    </a:lnTo>
                    <a:lnTo>
                      <a:pt x="307" y="158"/>
                    </a:lnTo>
                    <a:lnTo>
                      <a:pt x="213" y="148"/>
                    </a:lnTo>
                    <a:lnTo>
                      <a:pt x="139" y="225"/>
                    </a:lnTo>
                    <a:lnTo>
                      <a:pt x="62" y="187"/>
                    </a:lnTo>
                    <a:lnTo>
                      <a:pt x="0" y="266"/>
                    </a:lnTo>
                    <a:lnTo>
                      <a:pt x="33" y="292"/>
                    </a:lnTo>
                    <a:lnTo>
                      <a:pt x="74" y="242"/>
                    </a:lnTo>
                    <a:lnTo>
                      <a:pt x="148" y="278"/>
                    </a:lnTo>
                    <a:lnTo>
                      <a:pt x="230" y="194"/>
                    </a:lnTo>
                    <a:lnTo>
                      <a:pt x="323" y="204"/>
                    </a:lnTo>
                    <a:lnTo>
                      <a:pt x="448" y="72"/>
                    </a:lnTo>
                    <a:lnTo>
                      <a:pt x="472" y="88"/>
                    </a:lnTo>
                    <a:lnTo>
                      <a:pt x="479" y="0"/>
                    </a:ln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pPr defTabSz="912838" fontAlgn="auto">
                  <a:spcBef>
                    <a:spcPts val="0"/>
                  </a:spcBef>
                  <a:spcAft>
                    <a:spcPts val="0"/>
                  </a:spcAft>
                </a:pPr>
                <a:endParaRPr lang="zh-CN" altLang="en-US" sz="1866">
                  <a:solidFill>
                    <a:prstClr val="black"/>
                  </a:solidFill>
                  <a:latin typeface="+mn-lt"/>
                  <a:ea typeface="+mn-ea"/>
                  <a:cs typeface="+mn-ea"/>
                  <a:sym typeface="+mn-lt"/>
                </a:endParaRPr>
              </a:p>
            </p:txBody>
          </p:sp>
        </p:grpSp>
      </p:grpSp>
      <p:pic>
        <p:nvPicPr>
          <p:cNvPr id="30" name="图片 29" descr="武煤logo.png"/>
          <p:cNvPicPr>
            <a:picLocks noChangeAspect="1"/>
          </p:cNvPicPr>
          <p:nvPr/>
        </p:nvPicPr>
        <p:blipFill>
          <a:blip r:embed="rId3"/>
          <a:stretch>
            <a:fillRect/>
          </a:stretch>
        </p:blipFill>
        <p:spPr>
          <a:xfrm>
            <a:off x="5139249" y="1560792"/>
            <a:ext cx="2021972" cy="1557749"/>
          </a:xfrm>
          <a:prstGeom prst="rect">
            <a:avLst/>
          </a:prstGeom>
        </p:spPr>
      </p:pic>
    </p:spTree>
    <p:extLst>
      <p:ext uri="{BB962C8B-B14F-4D97-AF65-F5344CB8AC3E}">
        <p14:creationId xmlns:p14="http://schemas.microsoft.com/office/powerpoint/2010/main" val="1620777498"/>
      </p:ext>
    </p:extLst>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1" nodeType="withEffect">
                                  <p:stCondLst>
                                    <p:cond delay="0"/>
                                  </p:stCondLst>
                                  <p:childTnLst>
                                    <p:set>
                                      <p:cBhvr>
                                        <p:cTn id="6" dur="1" fill="hold">
                                          <p:stCondLst>
                                            <p:cond delay="0"/>
                                          </p:stCondLst>
                                        </p:cTn>
                                        <p:tgtEl>
                                          <p:spTgt spid="9"/>
                                        </p:tgtEl>
                                        <p:attrNameLst>
                                          <p:attrName>style.visibility</p:attrName>
                                        </p:attrNameLst>
                                      </p:cBhvr>
                                      <p:to>
                                        <p:strVal val="visible"/>
                                      </p:to>
                                    </p:set>
                                    <p:animScale>
                                      <p:cBhvr>
                                        <p:cTn id="7"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9"/>
                                        </p:tgtEl>
                                        <p:attrNameLst>
                                          <p:attrName>ppt_x</p:attrName>
                                          <p:attrName>ppt_y</p:attrName>
                                        </p:attrNameLst>
                                      </p:cBhvr>
                                    </p:animMotion>
                                    <p:animEffect transition="in" filter="fade">
                                      <p:cBhvr>
                                        <p:cTn id="9" dur="1000"/>
                                        <p:tgtEl>
                                          <p:spTgt spid="9"/>
                                        </p:tgtEl>
                                      </p:cBhvr>
                                    </p:animEffect>
                                  </p:childTnLst>
                                </p:cTn>
                              </p:par>
                              <p:par>
                                <p:cTn id="10" presetID="14" presetClass="entr" presetSubtype="10" fill="hold" grpId="0" nodeType="withEffect">
                                  <p:stCondLst>
                                    <p:cond delay="50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par>
                          <p:cTn id="13" fill="hold">
                            <p:stCondLst>
                              <p:cond delay="1000"/>
                            </p:stCondLst>
                            <p:childTnLst>
                              <p:par>
                                <p:cTn id="14" presetID="2" presetClass="entr" presetSubtype="2" fill="hold" grpId="0" nodeType="afterEffect">
                                  <p:stCondLst>
                                    <p:cond delay="0"/>
                                  </p:stCondLst>
                                  <p:iterate type="lt">
                                    <p:tmPct val="10000"/>
                                  </p:iterate>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1+#ppt_w/2"/>
                                          </p:val>
                                        </p:tav>
                                        <p:tav tm="100000">
                                          <p:val>
                                            <p:strVal val="#ppt_x"/>
                                          </p:val>
                                        </p:tav>
                                      </p:tavLst>
                                    </p:anim>
                                    <p:anim calcmode="lin" valueType="num">
                                      <p:cBhvr additive="base">
                                        <p:cTn id="17" dur="500" fill="hold"/>
                                        <p:tgtEl>
                                          <p:spTgt spid="4"/>
                                        </p:tgtEl>
                                        <p:attrNameLst>
                                          <p:attrName>ppt_y</p:attrName>
                                        </p:attrNameLst>
                                      </p:cBhvr>
                                      <p:tavLst>
                                        <p:tav tm="0">
                                          <p:val>
                                            <p:strVal val="#ppt_y"/>
                                          </p:val>
                                        </p:tav>
                                        <p:tav tm="100000">
                                          <p:val>
                                            <p:strVal val="#ppt_y"/>
                                          </p:val>
                                        </p:tav>
                                      </p:tavLst>
                                    </p:anim>
                                  </p:childTnLst>
                                </p:cTn>
                              </p:par>
                            </p:childTnLst>
                          </p:cTn>
                        </p:par>
                        <p:par>
                          <p:cTn id="18" fill="hold">
                            <p:stCondLst>
                              <p:cond delay="1650"/>
                            </p:stCondLst>
                            <p:childTnLst>
                              <p:par>
                                <p:cTn id="19" presetID="10"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52" presetClass="entr" presetSubtype="0"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Scale>
                                      <p:cBhvr>
                                        <p:cTn id="24"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5" dur="1000" decel="50000" fill="hold">
                                          <p:stCondLst>
                                            <p:cond delay="0"/>
                                          </p:stCondLst>
                                        </p:cTn>
                                        <p:tgtEl>
                                          <p:spTgt spid="7"/>
                                        </p:tgtEl>
                                        <p:attrNameLst>
                                          <p:attrName>ppt_x</p:attrName>
                                          <p:attrName>ppt_y</p:attrName>
                                        </p:attrNameLst>
                                      </p:cBhvr>
                                    </p:animMotion>
                                    <p:animEffect transition="in" filter="fade">
                                      <p:cBhvr>
                                        <p:cTn id="26" dur="1000"/>
                                        <p:tgtEl>
                                          <p:spTgt spid="7"/>
                                        </p:tgtEl>
                                      </p:cBhvr>
                                    </p:animEffect>
                                  </p:childTnLst>
                                </p:cTn>
                              </p:par>
                              <p:par>
                                <p:cTn id="27" presetID="52" presetClass="entr" presetSubtype="0" fill="hold" nodeType="withEffect">
                                  <p:stCondLst>
                                    <p:cond delay="100"/>
                                  </p:stCondLst>
                                  <p:childTnLst>
                                    <p:set>
                                      <p:cBhvr>
                                        <p:cTn id="28" dur="1" fill="hold">
                                          <p:stCondLst>
                                            <p:cond delay="0"/>
                                          </p:stCondLst>
                                        </p:cTn>
                                        <p:tgtEl>
                                          <p:spTgt spid="13"/>
                                        </p:tgtEl>
                                        <p:attrNameLst>
                                          <p:attrName>style.visibility</p:attrName>
                                        </p:attrNameLst>
                                      </p:cBhvr>
                                      <p:to>
                                        <p:strVal val="visible"/>
                                      </p:to>
                                    </p:set>
                                    <p:animScale>
                                      <p:cBhvr>
                                        <p:cTn id="29"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0" dur="1000" decel="50000" fill="hold">
                                          <p:stCondLst>
                                            <p:cond delay="0"/>
                                          </p:stCondLst>
                                        </p:cTn>
                                        <p:tgtEl>
                                          <p:spTgt spid="13"/>
                                        </p:tgtEl>
                                        <p:attrNameLst>
                                          <p:attrName>ppt_x</p:attrName>
                                          <p:attrName>ppt_y</p:attrName>
                                        </p:attrNameLst>
                                      </p:cBhvr>
                                    </p:animMotion>
                                    <p:animEffect transition="in" filter="fade">
                                      <p:cBhvr>
                                        <p:cTn id="31" dur="1000"/>
                                        <p:tgtEl>
                                          <p:spTgt spid="13"/>
                                        </p:tgtEl>
                                      </p:cBhvr>
                                    </p:animEffect>
                                  </p:childTnLst>
                                </p:cTn>
                              </p:par>
                              <p:par>
                                <p:cTn id="32" presetID="52" presetClass="entr" presetSubtype="0" fill="hold" nodeType="withEffect">
                                  <p:stCondLst>
                                    <p:cond delay="200"/>
                                  </p:stCondLst>
                                  <p:childTnLst>
                                    <p:set>
                                      <p:cBhvr>
                                        <p:cTn id="33" dur="1" fill="hold">
                                          <p:stCondLst>
                                            <p:cond delay="0"/>
                                          </p:stCondLst>
                                        </p:cTn>
                                        <p:tgtEl>
                                          <p:spTgt spid="18"/>
                                        </p:tgtEl>
                                        <p:attrNameLst>
                                          <p:attrName>style.visibility</p:attrName>
                                        </p:attrNameLst>
                                      </p:cBhvr>
                                      <p:to>
                                        <p:strVal val="visible"/>
                                      </p:to>
                                    </p:set>
                                    <p:animScale>
                                      <p:cBhvr>
                                        <p:cTn id="34" dur="10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5" dur="1000" decel="50000" fill="hold">
                                          <p:stCondLst>
                                            <p:cond delay="0"/>
                                          </p:stCondLst>
                                        </p:cTn>
                                        <p:tgtEl>
                                          <p:spTgt spid="18"/>
                                        </p:tgtEl>
                                        <p:attrNameLst>
                                          <p:attrName>ppt_x</p:attrName>
                                          <p:attrName>ppt_y</p:attrName>
                                        </p:attrNameLst>
                                      </p:cBhvr>
                                    </p:animMotion>
                                    <p:animEffect transition="in" filter="fade">
                                      <p:cBhvr>
                                        <p:cTn id="36" dur="1000"/>
                                        <p:tgtEl>
                                          <p:spTgt spid="18"/>
                                        </p:tgtEl>
                                      </p:cBhvr>
                                    </p:animEffect>
                                  </p:childTnLst>
                                </p:cTn>
                              </p:par>
                              <p:par>
                                <p:cTn id="37" presetID="52" presetClass="entr" presetSubtype="0" fill="hold" nodeType="withEffect">
                                  <p:stCondLst>
                                    <p:cond delay="300"/>
                                  </p:stCondLst>
                                  <p:childTnLst>
                                    <p:set>
                                      <p:cBhvr>
                                        <p:cTn id="38" dur="1" fill="hold">
                                          <p:stCondLst>
                                            <p:cond delay="0"/>
                                          </p:stCondLst>
                                        </p:cTn>
                                        <p:tgtEl>
                                          <p:spTgt spid="23"/>
                                        </p:tgtEl>
                                        <p:attrNameLst>
                                          <p:attrName>style.visibility</p:attrName>
                                        </p:attrNameLst>
                                      </p:cBhvr>
                                      <p:to>
                                        <p:strVal val="visible"/>
                                      </p:to>
                                    </p:set>
                                    <p:animScale>
                                      <p:cBhvr>
                                        <p:cTn id="39" dur="1000" decel="50000" fill="hold">
                                          <p:stCondLst>
                                            <p:cond delay="0"/>
                                          </p:stCondLst>
                                        </p:cTn>
                                        <p:tgtEl>
                                          <p:spTgt spid="2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0" dur="1000" decel="50000" fill="hold">
                                          <p:stCondLst>
                                            <p:cond delay="0"/>
                                          </p:stCondLst>
                                        </p:cTn>
                                        <p:tgtEl>
                                          <p:spTgt spid="23"/>
                                        </p:tgtEl>
                                        <p:attrNameLst>
                                          <p:attrName>ppt_x</p:attrName>
                                          <p:attrName>ppt_y</p:attrName>
                                        </p:attrNameLst>
                                      </p:cBhvr>
                                    </p:animMotion>
                                    <p:animEffect transition="in" filter="fade">
                                      <p:cBhvr>
                                        <p:cTn id="41"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p:bldP spid="6" grpId="0"/>
      <p:bldP spid="9"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后期工作规划</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295885" y="1556794"/>
            <a:ext cx="2493057" cy="2493055"/>
            <a:chOff x="3386125" y="1728033"/>
            <a:chExt cx="2493057" cy="2493055"/>
          </a:xfrm>
        </p:grpSpPr>
        <p:grpSp>
          <p:nvGrpSpPr>
            <p:cNvPr id="7" name="组合 6"/>
            <p:cNvGrpSpPr/>
            <p:nvPr/>
          </p:nvGrpSpPr>
          <p:grpSpPr>
            <a:xfrm>
              <a:off x="3386125" y="1728033"/>
              <a:ext cx="2493057" cy="2493055"/>
              <a:chOff x="304800" y="673100"/>
              <a:chExt cx="4000500" cy="4000500"/>
            </a:xfrm>
            <a:effectLst>
              <a:outerShdw blurRad="444500" dist="254000" dir="8100000" algn="tr" rotWithShape="0">
                <a:prstClr val="black">
                  <a:alpha val="50000"/>
                </a:prstClr>
              </a:outerShdw>
            </a:effectLst>
          </p:grpSpPr>
          <p:sp>
            <p:nvSpPr>
              <p:cNvPr id="12" name="同心圆 1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13" name="椭圆 12"/>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8" name="组合 7"/>
            <p:cNvGrpSpPr/>
            <p:nvPr/>
          </p:nvGrpSpPr>
          <p:grpSpPr>
            <a:xfrm>
              <a:off x="3390972" y="1772816"/>
              <a:ext cx="2439453" cy="2444927"/>
              <a:chOff x="800752" y="1176303"/>
              <a:chExt cx="2227424" cy="2232424"/>
            </a:xfrm>
          </p:grpSpPr>
          <p:sp>
            <p:nvSpPr>
              <p:cNvPr id="9" name="椭圆 1"/>
              <p:cNvSpPr/>
              <p:nvPr/>
            </p:nvSpPr>
            <p:spPr>
              <a:xfrm>
                <a:off x="800752" y="1176303"/>
                <a:ext cx="2227424" cy="2232424"/>
              </a:xfrm>
              <a:custGeom>
                <a:avLst/>
                <a:gdLst/>
                <a:ahLst/>
                <a:cxnLst/>
                <a:rect l="l" t="t" r="r" b="b"/>
                <a:pathLst>
                  <a:path w="2373418" h="2378746">
                    <a:moveTo>
                      <a:pt x="1189373" y="0"/>
                    </a:moveTo>
                    <a:lnTo>
                      <a:pt x="1189373" y="287688"/>
                    </a:lnTo>
                    <a:cubicBezTo>
                      <a:pt x="691386" y="287688"/>
                      <a:pt x="287688" y="691386"/>
                      <a:pt x="287688" y="1189373"/>
                    </a:cubicBezTo>
                    <a:cubicBezTo>
                      <a:pt x="287688" y="1687360"/>
                      <a:pt x="691386" y="2091058"/>
                      <a:pt x="1189373" y="2091058"/>
                    </a:cubicBezTo>
                    <a:cubicBezTo>
                      <a:pt x="1651642" y="2091058"/>
                      <a:pt x="2032663" y="1743194"/>
                      <a:pt x="2084369" y="1294891"/>
                    </a:cubicBezTo>
                    <a:lnTo>
                      <a:pt x="2373418" y="1294891"/>
                    </a:lnTo>
                    <a:cubicBezTo>
                      <a:pt x="2320695" y="1902370"/>
                      <a:pt x="1810666" y="2378746"/>
                      <a:pt x="1189373" y="2378746"/>
                    </a:cubicBezTo>
                    <a:cubicBezTo>
                      <a:pt x="532500" y="2378746"/>
                      <a:pt x="0" y="1846246"/>
                      <a:pt x="0" y="1189373"/>
                    </a:cubicBezTo>
                    <a:cubicBezTo>
                      <a:pt x="0" y="532500"/>
                      <a:pt x="532500" y="0"/>
                      <a:pt x="1189373" y="0"/>
                    </a:cubicBezTo>
                    <a:close/>
                  </a:path>
                </a:pathLst>
              </a:custGeom>
              <a:gradFill>
                <a:gsLst>
                  <a:gs pos="0">
                    <a:srgbClr val="067FC9"/>
                  </a:gs>
                  <a:gs pos="100000">
                    <a:srgbClr val="00B2CA"/>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ea"/>
                  <a:ea typeface="+mj-ea"/>
                </a:endParaRPr>
              </a:p>
            </p:txBody>
          </p:sp>
          <p:sp>
            <p:nvSpPr>
              <p:cNvPr id="11" name="TextBox 51"/>
              <p:cNvSpPr txBox="1"/>
              <p:nvPr/>
            </p:nvSpPr>
            <p:spPr>
              <a:xfrm>
                <a:off x="1002602" y="2082595"/>
                <a:ext cx="1854769" cy="421539"/>
              </a:xfrm>
              <a:prstGeom prst="rect">
                <a:avLst/>
              </a:prstGeom>
              <a:noFill/>
            </p:spPr>
            <p:txBody>
              <a:bodyPr wrap="none" rtlCol="0">
                <a:spAutoFit/>
              </a:bodyPr>
              <a:lstStyle/>
              <a:p>
                <a:r>
                  <a:rPr lang="zh-CN" altLang="en-US" dirty="0" smtClean="0">
                    <a:solidFill>
                      <a:schemeClr val="tx1">
                        <a:lumMod val="75000"/>
                        <a:lumOff val="25000"/>
                      </a:schemeClr>
                    </a:solidFill>
                    <a:latin typeface="+mj-ea"/>
                    <a:ea typeface="+mj-ea"/>
                  </a:rPr>
                  <a:t>燃气意外保险</a:t>
                </a:r>
                <a:endParaRPr lang="zh-CN" altLang="en-US" dirty="0">
                  <a:solidFill>
                    <a:schemeClr val="tx1">
                      <a:lumMod val="75000"/>
                      <a:lumOff val="25000"/>
                    </a:schemeClr>
                  </a:solidFill>
                  <a:latin typeface="+mj-ea"/>
                  <a:ea typeface="+mj-ea"/>
                </a:endParaRPr>
              </a:p>
            </p:txBody>
          </p:sp>
        </p:grpSp>
      </p:grpSp>
      <p:sp>
        <p:nvSpPr>
          <p:cNvPr id="14" name="矩形 13"/>
          <p:cNvSpPr/>
          <p:nvPr/>
        </p:nvSpPr>
        <p:spPr>
          <a:xfrm>
            <a:off x="1411126" y="4171354"/>
            <a:ext cx="2329057" cy="774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j-ea"/>
              <a:ea typeface="+mj-ea"/>
            </a:endParaRPr>
          </a:p>
        </p:txBody>
      </p:sp>
      <p:sp>
        <p:nvSpPr>
          <p:cNvPr id="15" name="矩形 14"/>
          <p:cNvSpPr/>
          <p:nvPr/>
        </p:nvSpPr>
        <p:spPr>
          <a:xfrm>
            <a:off x="1305023" y="4335101"/>
            <a:ext cx="2407460" cy="2225096"/>
          </a:xfrm>
          <a:prstGeom prst="rect">
            <a:avLst/>
          </a:prstGeom>
        </p:spPr>
        <p:txBody>
          <a:bodyPr wrap="square">
            <a:spAutoFit/>
          </a:bodyPr>
          <a:lstStyle/>
          <a:p>
            <a:pPr>
              <a:lnSpc>
                <a:spcPct val="130000"/>
              </a:lnSpc>
            </a:pPr>
            <a:r>
              <a:rPr lang="zh-CN" altLang="en-US" sz="1200" dirty="0" smtClean="0">
                <a:solidFill>
                  <a:schemeClr val="tx1">
                    <a:lumMod val="75000"/>
                    <a:lumOff val="25000"/>
                  </a:schemeClr>
                </a:solidFill>
                <a:latin typeface="+mj-ea"/>
                <a:ea typeface="+mj-ea"/>
              </a:rPr>
              <a:t>继续深入推广燃气意外险，让用户明白燃气意外险的保障作用和购买燃气意外险的必要性，让用户购买燃气意外险成为一种习惯和自然而然的举动。同时大力开发和推广其它险种比如汽车保险、人身意外保险、大型商业燃气意外险，拓展思路、大胆创新，为公司的增值业务增加更多的收益。</a:t>
            </a:r>
            <a:endParaRPr lang="zh-CN" altLang="en-US" sz="1200" dirty="0">
              <a:solidFill>
                <a:schemeClr val="tx1">
                  <a:lumMod val="75000"/>
                  <a:lumOff val="25000"/>
                </a:schemeClr>
              </a:solidFill>
              <a:latin typeface="+mj-ea"/>
              <a:ea typeface="+mj-ea"/>
            </a:endParaRPr>
          </a:p>
        </p:txBody>
      </p:sp>
      <p:grpSp>
        <p:nvGrpSpPr>
          <p:cNvPr id="16" name="组合 15"/>
          <p:cNvGrpSpPr/>
          <p:nvPr/>
        </p:nvGrpSpPr>
        <p:grpSpPr>
          <a:xfrm>
            <a:off x="4451475" y="1421116"/>
            <a:ext cx="2493056" cy="2493056"/>
            <a:chOff x="6266445" y="1611556"/>
            <a:chExt cx="2493057" cy="2493056"/>
          </a:xfrm>
        </p:grpSpPr>
        <p:grpSp>
          <p:nvGrpSpPr>
            <p:cNvPr id="17" name="组合 16"/>
            <p:cNvGrpSpPr/>
            <p:nvPr/>
          </p:nvGrpSpPr>
          <p:grpSpPr>
            <a:xfrm>
              <a:off x="6266445" y="1611556"/>
              <a:ext cx="2493057" cy="2493055"/>
              <a:chOff x="304800" y="673100"/>
              <a:chExt cx="4000500" cy="4000500"/>
            </a:xfrm>
            <a:effectLst>
              <a:outerShdw blurRad="444500" dist="254000" dir="8100000" algn="tr" rotWithShape="0">
                <a:prstClr val="black">
                  <a:alpha val="50000"/>
                </a:prstClr>
              </a:outerShdw>
            </a:effectLst>
          </p:grpSpPr>
          <p:sp>
            <p:nvSpPr>
              <p:cNvPr id="23" name="同心圆 2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25" name="椭圆 24"/>
              <p:cNvSpPr/>
              <p:nvPr/>
            </p:nvSpPr>
            <p:spPr>
              <a:xfrm>
                <a:off x="392112" y="760413"/>
                <a:ext cx="3825874"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18" name="组合 17"/>
            <p:cNvGrpSpPr/>
            <p:nvPr/>
          </p:nvGrpSpPr>
          <p:grpSpPr>
            <a:xfrm>
              <a:off x="6432542" y="2737631"/>
              <a:ext cx="2287665" cy="1366981"/>
              <a:chOff x="3577963" y="2057259"/>
              <a:chExt cx="2088831" cy="1248168"/>
            </a:xfrm>
          </p:grpSpPr>
          <p:sp>
            <p:nvSpPr>
              <p:cNvPr id="20" name="椭圆 1"/>
              <p:cNvSpPr/>
              <p:nvPr/>
            </p:nvSpPr>
            <p:spPr>
              <a:xfrm>
                <a:off x="3577963" y="2288243"/>
                <a:ext cx="2088831" cy="1017184"/>
              </a:xfrm>
              <a:custGeom>
                <a:avLst/>
                <a:gdLst/>
                <a:ahLst/>
                <a:cxnLst/>
                <a:rect l="l" t="t" r="r" b="b"/>
                <a:pathLst>
                  <a:path w="2088831" h="1017184">
                    <a:moveTo>
                      <a:pt x="1817562" y="0"/>
                    </a:moveTo>
                    <a:lnTo>
                      <a:pt x="2088831" y="0"/>
                    </a:lnTo>
                    <a:cubicBezTo>
                      <a:pt x="2039351" y="570111"/>
                      <a:pt x="1560695" y="1017184"/>
                      <a:pt x="977619" y="1017184"/>
                    </a:cubicBezTo>
                    <a:cubicBezTo>
                      <a:pt x="556457" y="1017184"/>
                      <a:pt x="189775" y="783931"/>
                      <a:pt x="0" y="439399"/>
                    </a:cubicBezTo>
                    <a:lnTo>
                      <a:pt x="248210" y="323051"/>
                    </a:lnTo>
                    <a:cubicBezTo>
                      <a:pt x="391494" y="577373"/>
                      <a:pt x="664725" y="747193"/>
                      <a:pt x="977619" y="747193"/>
                    </a:cubicBezTo>
                    <a:cubicBezTo>
                      <a:pt x="1411453" y="747193"/>
                      <a:pt x="1769037" y="420726"/>
                      <a:pt x="1817562" y="0"/>
                    </a:cubicBezTo>
                    <a:close/>
                  </a:path>
                </a:pathLst>
              </a:cu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22" name="TextBox 61"/>
              <p:cNvSpPr txBox="1"/>
              <p:nvPr/>
            </p:nvSpPr>
            <p:spPr>
              <a:xfrm>
                <a:off x="3866857" y="2057259"/>
                <a:ext cx="1292720" cy="421539"/>
              </a:xfrm>
              <a:prstGeom prst="rect">
                <a:avLst/>
              </a:prstGeom>
              <a:noFill/>
            </p:spPr>
            <p:txBody>
              <a:bodyPr wrap="none" rtlCol="0">
                <a:spAutoFit/>
              </a:bodyPr>
              <a:lstStyle/>
              <a:p>
                <a:r>
                  <a:rPr lang="zh-CN" altLang="en-US" dirty="0" smtClean="0">
                    <a:solidFill>
                      <a:schemeClr val="tx1">
                        <a:lumMod val="75000"/>
                        <a:lumOff val="25000"/>
                      </a:schemeClr>
                    </a:solidFill>
                    <a:latin typeface="+mj-ea"/>
                    <a:ea typeface="+mj-ea"/>
                  </a:rPr>
                  <a:t>广告业务</a:t>
                </a:r>
                <a:endParaRPr lang="zh-CN" altLang="en-US" dirty="0">
                  <a:solidFill>
                    <a:schemeClr val="tx1">
                      <a:lumMod val="75000"/>
                      <a:lumOff val="25000"/>
                    </a:schemeClr>
                  </a:solidFill>
                  <a:latin typeface="+mj-ea"/>
                  <a:ea typeface="+mj-ea"/>
                </a:endParaRPr>
              </a:p>
            </p:txBody>
          </p:sp>
        </p:grpSp>
      </p:grpSp>
      <p:sp>
        <p:nvSpPr>
          <p:cNvPr id="26" name="矩形 25"/>
          <p:cNvSpPr/>
          <p:nvPr/>
        </p:nvSpPr>
        <p:spPr>
          <a:xfrm>
            <a:off x="4576182" y="4151267"/>
            <a:ext cx="2329057" cy="774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lumMod val="75000"/>
                  <a:lumOff val="25000"/>
                </a:schemeClr>
              </a:solidFill>
              <a:latin typeface="+mj-ea"/>
              <a:ea typeface="+mj-ea"/>
            </a:endParaRPr>
          </a:p>
        </p:txBody>
      </p:sp>
      <p:sp>
        <p:nvSpPr>
          <p:cNvPr id="27" name="矩形 26"/>
          <p:cNvSpPr/>
          <p:nvPr/>
        </p:nvSpPr>
        <p:spPr>
          <a:xfrm>
            <a:off x="3645736" y="4243765"/>
            <a:ext cx="3834045" cy="2733056"/>
          </a:xfrm>
          <a:prstGeom prst="rect">
            <a:avLst/>
          </a:prstGeom>
        </p:spPr>
        <p:txBody>
          <a:bodyPr wrap="square">
            <a:spAutoFit/>
          </a:bodyPr>
          <a:lstStyle/>
          <a:p>
            <a:pPr lvl="1"/>
            <a:r>
              <a:rPr lang="zh-CN" altLang="zh-CN" sz="1200" dirty="0" smtClean="0">
                <a:solidFill>
                  <a:schemeClr val="tx1">
                    <a:lumMod val="75000"/>
                    <a:lumOff val="25000"/>
                  </a:schemeClr>
                </a:solidFill>
                <a:latin typeface="+mj-ea"/>
                <a:ea typeface="+mj-ea"/>
              </a:rPr>
              <a:t>对于广告业务，要开动脑筋，充分利用我们分布武汉三镇的门店优势和</a:t>
            </a:r>
            <a:r>
              <a:rPr lang="en-US" altLang="zh-CN" sz="1200" dirty="0" smtClean="0">
                <a:solidFill>
                  <a:schemeClr val="tx1">
                    <a:lumMod val="75000"/>
                    <a:lumOff val="25000"/>
                  </a:schemeClr>
                </a:solidFill>
                <a:latin typeface="+mj-ea"/>
                <a:ea typeface="+mj-ea"/>
              </a:rPr>
              <a:t>95007</a:t>
            </a:r>
            <a:r>
              <a:rPr lang="zh-CN" altLang="zh-CN" sz="1200" dirty="0" smtClean="0">
                <a:solidFill>
                  <a:schemeClr val="tx1">
                    <a:lumMod val="75000"/>
                    <a:lumOff val="25000"/>
                  </a:schemeClr>
                </a:solidFill>
                <a:latin typeface="+mj-ea"/>
                <a:ea typeface="+mj-ea"/>
              </a:rPr>
              <a:t>服务电话平台，将我们的销售网络打造成一个能够服务于用户日常所需的多功能服务平台，为用户提供多种服务，包括我们现在正在和帮帮家政公司洽谈的全面合作协议。就是利用我们遍布武汉的门店为其推广帮帮家政的各项服务，使双方的优势充分得到利用，经济效益能够得到大幅提升，达到优势共享，利益均分。后期还要将装饰装修、防水补漏等日常老百姓经常要用到的服务综合到我们的平台上。让</a:t>
            </a:r>
            <a:r>
              <a:rPr lang="en-US" altLang="zh-CN" sz="1200" dirty="0" smtClean="0">
                <a:solidFill>
                  <a:schemeClr val="tx1">
                    <a:lumMod val="75000"/>
                    <a:lumOff val="25000"/>
                  </a:schemeClr>
                </a:solidFill>
                <a:latin typeface="+mj-ea"/>
                <a:ea typeface="+mj-ea"/>
              </a:rPr>
              <a:t>95007</a:t>
            </a:r>
            <a:r>
              <a:rPr lang="zh-CN" altLang="zh-CN" sz="1200" dirty="0" smtClean="0">
                <a:solidFill>
                  <a:schemeClr val="tx1">
                    <a:lumMod val="75000"/>
                    <a:lumOff val="25000"/>
                  </a:schemeClr>
                </a:solidFill>
                <a:latin typeface="+mj-ea"/>
                <a:ea typeface="+mj-ea"/>
              </a:rPr>
              <a:t>真正能够物尽其用，让我们的广大用户有任何需要首先想到的就是</a:t>
            </a:r>
            <a:r>
              <a:rPr lang="en-US" altLang="zh-CN" sz="1200" dirty="0" smtClean="0">
                <a:solidFill>
                  <a:schemeClr val="tx1">
                    <a:lumMod val="75000"/>
                    <a:lumOff val="25000"/>
                  </a:schemeClr>
                </a:solidFill>
                <a:latin typeface="+mj-ea"/>
                <a:ea typeface="+mj-ea"/>
              </a:rPr>
              <a:t>95007.</a:t>
            </a:r>
            <a:endParaRPr lang="zh-CN" altLang="zh-CN" sz="1200" dirty="0" smtClean="0">
              <a:solidFill>
                <a:schemeClr val="tx1">
                  <a:lumMod val="75000"/>
                  <a:lumOff val="25000"/>
                </a:schemeClr>
              </a:solidFill>
              <a:latin typeface="+mj-ea"/>
              <a:ea typeface="+mj-ea"/>
            </a:endParaRPr>
          </a:p>
          <a:p>
            <a:pPr>
              <a:lnSpc>
                <a:spcPct val="130000"/>
              </a:lnSpc>
            </a:pPr>
            <a:endParaRPr lang="zh-CN" altLang="en-US" sz="1200" dirty="0">
              <a:solidFill>
                <a:schemeClr val="tx1">
                  <a:lumMod val="75000"/>
                  <a:lumOff val="25000"/>
                </a:schemeClr>
              </a:solidFill>
              <a:latin typeface="+mj-ea"/>
              <a:ea typeface="+mj-ea"/>
            </a:endParaRPr>
          </a:p>
        </p:txBody>
      </p:sp>
      <p:grpSp>
        <p:nvGrpSpPr>
          <p:cNvPr id="28" name="组合 27"/>
          <p:cNvGrpSpPr/>
          <p:nvPr/>
        </p:nvGrpSpPr>
        <p:grpSpPr>
          <a:xfrm>
            <a:off x="7895407" y="1421116"/>
            <a:ext cx="2493057" cy="2493055"/>
            <a:chOff x="9250277" y="1611556"/>
            <a:chExt cx="2493057" cy="2493055"/>
          </a:xfrm>
        </p:grpSpPr>
        <p:grpSp>
          <p:nvGrpSpPr>
            <p:cNvPr id="29" name="组合 28"/>
            <p:cNvGrpSpPr/>
            <p:nvPr/>
          </p:nvGrpSpPr>
          <p:grpSpPr>
            <a:xfrm>
              <a:off x="9250277" y="1611556"/>
              <a:ext cx="2493057" cy="2493055"/>
              <a:chOff x="304800" y="673100"/>
              <a:chExt cx="4000500" cy="4000500"/>
            </a:xfrm>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35" name="椭圆 34"/>
              <p:cNvSpPr/>
              <p:nvPr/>
            </p:nvSpPr>
            <p:spPr>
              <a:xfrm>
                <a:off x="392112" y="760413"/>
                <a:ext cx="3825874"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30" name="组合 29"/>
            <p:cNvGrpSpPr/>
            <p:nvPr/>
          </p:nvGrpSpPr>
          <p:grpSpPr>
            <a:xfrm>
              <a:off x="9280934" y="2705396"/>
              <a:ext cx="2022748" cy="1399215"/>
              <a:chOff x="6178788" y="2027824"/>
              <a:chExt cx="1846940" cy="1277603"/>
            </a:xfrm>
          </p:grpSpPr>
          <p:sp>
            <p:nvSpPr>
              <p:cNvPr id="31" name="椭圆 1"/>
              <p:cNvSpPr/>
              <p:nvPr/>
            </p:nvSpPr>
            <p:spPr>
              <a:xfrm>
                <a:off x="6178788" y="2276645"/>
                <a:ext cx="1173991" cy="1028782"/>
              </a:xfrm>
              <a:custGeom>
                <a:avLst/>
                <a:gdLst/>
                <a:ahLst/>
                <a:cxnLst/>
                <a:rect l="l" t="t" r="r" b="b"/>
                <a:pathLst>
                  <a:path w="1173991" h="1028782">
                    <a:moveTo>
                      <a:pt x="0" y="0"/>
                    </a:moveTo>
                    <a:lnTo>
                      <a:pt x="270084" y="0"/>
                    </a:lnTo>
                    <a:cubicBezTo>
                      <a:pt x="313795" y="426278"/>
                      <a:pt x="673965" y="758791"/>
                      <a:pt x="1111797" y="758791"/>
                    </a:cubicBezTo>
                    <a:lnTo>
                      <a:pt x="1173991" y="755875"/>
                    </a:lnTo>
                    <a:lnTo>
                      <a:pt x="1173991" y="1025811"/>
                    </a:lnTo>
                    <a:cubicBezTo>
                      <a:pt x="1153450" y="1028208"/>
                      <a:pt x="1132691" y="1028782"/>
                      <a:pt x="1111797" y="1028782"/>
                    </a:cubicBezTo>
                    <a:cubicBezTo>
                      <a:pt x="524781" y="1028782"/>
                      <a:pt x="43600" y="575645"/>
                      <a:pt x="0" y="0"/>
                    </a:cubicBezTo>
                    <a:close/>
                  </a:path>
                </a:pathLst>
              </a:custGeom>
              <a:gradFill>
                <a:gsLst>
                  <a:gs pos="0">
                    <a:srgbClr val="067FC9"/>
                  </a:gs>
                  <a:gs pos="100000">
                    <a:srgbClr val="00B2CA"/>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ea"/>
                  <a:ea typeface="+mj-ea"/>
                </a:endParaRPr>
              </a:p>
            </p:txBody>
          </p:sp>
          <p:sp>
            <p:nvSpPr>
              <p:cNvPr id="33" name="TextBox 69"/>
              <p:cNvSpPr txBox="1"/>
              <p:nvPr/>
            </p:nvSpPr>
            <p:spPr>
              <a:xfrm>
                <a:off x="6733008" y="2027824"/>
                <a:ext cx="1292720" cy="421540"/>
              </a:xfrm>
              <a:prstGeom prst="rect">
                <a:avLst/>
              </a:prstGeom>
              <a:noFill/>
            </p:spPr>
            <p:txBody>
              <a:bodyPr wrap="none" rtlCol="0">
                <a:spAutoFit/>
              </a:bodyPr>
              <a:lstStyle/>
              <a:p>
                <a:r>
                  <a:rPr lang="zh-CN" altLang="en-US" dirty="0" smtClean="0">
                    <a:solidFill>
                      <a:schemeClr val="tx1">
                        <a:lumMod val="75000"/>
                        <a:lumOff val="25000"/>
                      </a:schemeClr>
                    </a:solidFill>
                    <a:latin typeface="+mj-ea"/>
                    <a:ea typeface="+mj-ea"/>
                  </a:rPr>
                  <a:t>其它业务</a:t>
                </a:r>
                <a:endParaRPr lang="zh-CN" altLang="en-US" dirty="0">
                  <a:solidFill>
                    <a:schemeClr val="tx1">
                      <a:lumMod val="75000"/>
                      <a:lumOff val="25000"/>
                    </a:schemeClr>
                  </a:solidFill>
                  <a:latin typeface="+mj-ea"/>
                  <a:ea typeface="+mj-ea"/>
                </a:endParaRPr>
              </a:p>
            </p:txBody>
          </p:sp>
        </p:grpSp>
      </p:grpSp>
      <p:sp>
        <p:nvSpPr>
          <p:cNvPr id="36" name="矩形 35"/>
          <p:cNvSpPr/>
          <p:nvPr/>
        </p:nvSpPr>
        <p:spPr>
          <a:xfrm>
            <a:off x="8031628" y="4153769"/>
            <a:ext cx="2329057" cy="774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lumMod val="75000"/>
                  <a:lumOff val="25000"/>
                </a:schemeClr>
              </a:solidFill>
              <a:latin typeface="+mj-ea"/>
              <a:ea typeface="+mj-ea"/>
            </a:endParaRPr>
          </a:p>
        </p:txBody>
      </p:sp>
      <p:sp>
        <p:nvSpPr>
          <p:cNvPr id="37" name="矩形 36"/>
          <p:cNvSpPr/>
          <p:nvPr/>
        </p:nvSpPr>
        <p:spPr>
          <a:xfrm>
            <a:off x="7313533" y="4234391"/>
            <a:ext cx="4086796" cy="2917722"/>
          </a:xfrm>
          <a:prstGeom prst="rect">
            <a:avLst/>
          </a:prstGeom>
        </p:spPr>
        <p:txBody>
          <a:bodyPr wrap="square">
            <a:spAutoFit/>
          </a:bodyPr>
          <a:lstStyle/>
          <a:p>
            <a:pPr lvl="1"/>
            <a:r>
              <a:rPr lang="zh-CN" altLang="zh-CN" sz="1200" dirty="0" smtClean="0">
                <a:solidFill>
                  <a:schemeClr val="tx1">
                    <a:lumMod val="75000"/>
                    <a:lumOff val="25000"/>
                  </a:schemeClr>
                </a:solidFill>
                <a:latin typeface="+mj-ea"/>
                <a:ea typeface="+mj-ea"/>
              </a:rPr>
              <a:t>利用我公司现有的门面成立一个房产中介公司。现在由于房价节节攀升，很多来汉务工的农民工及刚毕业的学生、以及达到结婚年龄的青年，是租房与购房的刚需用户。而随着房价的节节攀升，租房与购房者也日益增多。所以设立一个房产中介公司是一个相对较好的项目。且房产中介投入少（只需两个电脑，几个桌子椅子加一个电话就可以开业）见效快。一般三个月后即可见到比较明显的效果。且房产中介可以与公司现在正在经营的中燃宝与燃气意外险紧密结合起来销售，达到一举多得的效果。正好中燃宝在石牌岭要建一个实体店，可以一店两用，一边做为中燃宝产品的销售，一边做为房产中介来经营，这样一店两用互为补充形成双赢的格局。</a:t>
            </a:r>
          </a:p>
          <a:p>
            <a:pPr>
              <a:lnSpc>
                <a:spcPct val="130000"/>
              </a:lnSpc>
            </a:pPr>
            <a:endParaRPr lang="zh-CN" altLang="en-US" sz="1200" dirty="0">
              <a:solidFill>
                <a:schemeClr val="tx1">
                  <a:lumMod val="75000"/>
                  <a:lumOff val="25000"/>
                </a:schemeClr>
              </a:solidFill>
              <a:latin typeface="+mj-ea"/>
              <a:ea typeface="+mj-ea"/>
            </a:endParaRPr>
          </a:p>
        </p:txBody>
      </p:sp>
    </p:spTree>
    <p:extLst>
      <p:ext uri="{BB962C8B-B14F-4D97-AF65-F5344CB8AC3E}">
        <p14:creationId xmlns:p14="http://schemas.microsoft.com/office/powerpoint/2010/main" val="1206862595"/>
      </p:ext>
    </p:extLst>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31"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1000" fill="hold"/>
                                        <p:tgtEl>
                                          <p:spTgt spid="6"/>
                                        </p:tgtEl>
                                        <p:attrNameLst>
                                          <p:attrName>ppt_w</p:attrName>
                                        </p:attrNameLst>
                                      </p:cBhvr>
                                      <p:tavLst>
                                        <p:tav tm="0">
                                          <p:val>
                                            <p:fltVal val="0"/>
                                          </p:val>
                                        </p:tav>
                                        <p:tav tm="100000">
                                          <p:val>
                                            <p:strVal val="#ppt_w"/>
                                          </p:val>
                                        </p:tav>
                                      </p:tavLst>
                                    </p:anim>
                                    <p:anim calcmode="lin" valueType="num">
                                      <p:cBhvr>
                                        <p:cTn id="18" dur="1000" fill="hold"/>
                                        <p:tgtEl>
                                          <p:spTgt spid="6"/>
                                        </p:tgtEl>
                                        <p:attrNameLst>
                                          <p:attrName>ppt_h</p:attrName>
                                        </p:attrNameLst>
                                      </p:cBhvr>
                                      <p:tavLst>
                                        <p:tav tm="0">
                                          <p:val>
                                            <p:fltVal val="0"/>
                                          </p:val>
                                        </p:tav>
                                        <p:tav tm="100000">
                                          <p:val>
                                            <p:strVal val="#ppt_h"/>
                                          </p:val>
                                        </p:tav>
                                      </p:tavLst>
                                    </p:anim>
                                    <p:anim calcmode="lin" valueType="num">
                                      <p:cBhvr>
                                        <p:cTn id="19" dur="1000" fill="hold"/>
                                        <p:tgtEl>
                                          <p:spTgt spid="6"/>
                                        </p:tgtEl>
                                        <p:attrNameLst>
                                          <p:attrName>style.rotation</p:attrName>
                                        </p:attrNameLst>
                                      </p:cBhvr>
                                      <p:tavLst>
                                        <p:tav tm="0">
                                          <p:val>
                                            <p:fltVal val="90"/>
                                          </p:val>
                                        </p:tav>
                                        <p:tav tm="100000">
                                          <p:val>
                                            <p:fltVal val="0"/>
                                          </p:val>
                                        </p:tav>
                                      </p:tavLst>
                                    </p:anim>
                                    <p:animEffect transition="in" filter="fade">
                                      <p:cBhvr>
                                        <p:cTn id="20" dur="1000"/>
                                        <p:tgtEl>
                                          <p:spTgt spid="6"/>
                                        </p:tgtEl>
                                      </p:cBhvr>
                                    </p:animEffect>
                                  </p:childTnLst>
                                </p:cTn>
                              </p:par>
                              <p:par>
                                <p:cTn id="21" presetID="31" presetClass="entr" presetSubtype="0" fill="hold" nodeType="withEffect">
                                  <p:stCondLst>
                                    <p:cond delay="250"/>
                                  </p:stCondLst>
                                  <p:childTnLst>
                                    <p:set>
                                      <p:cBhvr>
                                        <p:cTn id="22" dur="1" fill="hold">
                                          <p:stCondLst>
                                            <p:cond delay="0"/>
                                          </p:stCondLst>
                                        </p:cTn>
                                        <p:tgtEl>
                                          <p:spTgt spid="16"/>
                                        </p:tgtEl>
                                        <p:attrNameLst>
                                          <p:attrName>style.visibility</p:attrName>
                                        </p:attrNameLst>
                                      </p:cBhvr>
                                      <p:to>
                                        <p:strVal val="visible"/>
                                      </p:to>
                                    </p:set>
                                    <p:anim calcmode="lin" valueType="num">
                                      <p:cBhvr>
                                        <p:cTn id="23" dur="1000" fill="hold"/>
                                        <p:tgtEl>
                                          <p:spTgt spid="16"/>
                                        </p:tgtEl>
                                        <p:attrNameLst>
                                          <p:attrName>ppt_w</p:attrName>
                                        </p:attrNameLst>
                                      </p:cBhvr>
                                      <p:tavLst>
                                        <p:tav tm="0">
                                          <p:val>
                                            <p:fltVal val="0"/>
                                          </p:val>
                                        </p:tav>
                                        <p:tav tm="100000">
                                          <p:val>
                                            <p:strVal val="#ppt_w"/>
                                          </p:val>
                                        </p:tav>
                                      </p:tavLst>
                                    </p:anim>
                                    <p:anim calcmode="lin" valueType="num">
                                      <p:cBhvr>
                                        <p:cTn id="24" dur="1000" fill="hold"/>
                                        <p:tgtEl>
                                          <p:spTgt spid="16"/>
                                        </p:tgtEl>
                                        <p:attrNameLst>
                                          <p:attrName>ppt_h</p:attrName>
                                        </p:attrNameLst>
                                      </p:cBhvr>
                                      <p:tavLst>
                                        <p:tav tm="0">
                                          <p:val>
                                            <p:fltVal val="0"/>
                                          </p:val>
                                        </p:tav>
                                        <p:tav tm="100000">
                                          <p:val>
                                            <p:strVal val="#ppt_h"/>
                                          </p:val>
                                        </p:tav>
                                      </p:tavLst>
                                    </p:anim>
                                    <p:anim calcmode="lin" valueType="num">
                                      <p:cBhvr>
                                        <p:cTn id="25" dur="1000" fill="hold"/>
                                        <p:tgtEl>
                                          <p:spTgt spid="16"/>
                                        </p:tgtEl>
                                        <p:attrNameLst>
                                          <p:attrName>style.rotation</p:attrName>
                                        </p:attrNameLst>
                                      </p:cBhvr>
                                      <p:tavLst>
                                        <p:tav tm="0">
                                          <p:val>
                                            <p:fltVal val="90"/>
                                          </p:val>
                                        </p:tav>
                                        <p:tav tm="100000">
                                          <p:val>
                                            <p:fltVal val="0"/>
                                          </p:val>
                                        </p:tav>
                                      </p:tavLst>
                                    </p:anim>
                                    <p:animEffect transition="in" filter="fade">
                                      <p:cBhvr>
                                        <p:cTn id="26" dur="1000"/>
                                        <p:tgtEl>
                                          <p:spTgt spid="16"/>
                                        </p:tgtEl>
                                      </p:cBhvr>
                                    </p:animEffect>
                                  </p:childTnLst>
                                </p:cTn>
                              </p:par>
                              <p:par>
                                <p:cTn id="27" presetID="31" presetClass="entr" presetSubtype="0" fill="hold" nodeType="withEffect">
                                  <p:stCondLst>
                                    <p:cond delay="500"/>
                                  </p:stCondLst>
                                  <p:childTnLst>
                                    <p:set>
                                      <p:cBhvr>
                                        <p:cTn id="28" dur="1" fill="hold">
                                          <p:stCondLst>
                                            <p:cond delay="0"/>
                                          </p:stCondLst>
                                        </p:cTn>
                                        <p:tgtEl>
                                          <p:spTgt spid="28"/>
                                        </p:tgtEl>
                                        <p:attrNameLst>
                                          <p:attrName>style.visibility</p:attrName>
                                        </p:attrNameLst>
                                      </p:cBhvr>
                                      <p:to>
                                        <p:strVal val="visible"/>
                                      </p:to>
                                    </p:set>
                                    <p:anim calcmode="lin" valueType="num">
                                      <p:cBhvr>
                                        <p:cTn id="29" dur="1000" fill="hold"/>
                                        <p:tgtEl>
                                          <p:spTgt spid="28"/>
                                        </p:tgtEl>
                                        <p:attrNameLst>
                                          <p:attrName>ppt_w</p:attrName>
                                        </p:attrNameLst>
                                      </p:cBhvr>
                                      <p:tavLst>
                                        <p:tav tm="0">
                                          <p:val>
                                            <p:fltVal val="0"/>
                                          </p:val>
                                        </p:tav>
                                        <p:tav tm="100000">
                                          <p:val>
                                            <p:strVal val="#ppt_w"/>
                                          </p:val>
                                        </p:tav>
                                      </p:tavLst>
                                    </p:anim>
                                    <p:anim calcmode="lin" valueType="num">
                                      <p:cBhvr>
                                        <p:cTn id="30" dur="1000" fill="hold"/>
                                        <p:tgtEl>
                                          <p:spTgt spid="28"/>
                                        </p:tgtEl>
                                        <p:attrNameLst>
                                          <p:attrName>ppt_h</p:attrName>
                                        </p:attrNameLst>
                                      </p:cBhvr>
                                      <p:tavLst>
                                        <p:tav tm="0">
                                          <p:val>
                                            <p:fltVal val="0"/>
                                          </p:val>
                                        </p:tav>
                                        <p:tav tm="100000">
                                          <p:val>
                                            <p:strVal val="#ppt_h"/>
                                          </p:val>
                                        </p:tav>
                                      </p:tavLst>
                                    </p:anim>
                                    <p:anim calcmode="lin" valueType="num">
                                      <p:cBhvr>
                                        <p:cTn id="31" dur="1000" fill="hold"/>
                                        <p:tgtEl>
                                          <p:spTgt spid="28"/>
                                        </p:tgtEl>
                                        <p:attrNameLst>
                                          <p:attrName>style.rotation</p:attrName>
                                        </p:attrNameLst>
                                      </p:cBhvr>
                                      <p:tavLst>
                                        <p:tav tm="0">
                                          <p:val>
                                            <p:fltVal val="90"/>
                                          </p:val>
                                        </p:tav>
                                        <p:tav tm="100000">
                                          <p:val>
                                            <p:fltVal val="0"/>
                                          </p:val>
                                        </p:tav>
                                      </p:tavLst>
                                    </p:anim>
                                    <p:animEffect transition="in" filter="fade">
                                      <p:cBhvr>
                                        <p:cTn id="32" dur="1000"/>
                                        <p:tgtEl>
                                          <p:spTgt spid="28"/>
                                        </p:tgtEl>
                                      </p:cBhvr>
                                    </p:animEffect>
                                  </p:childTnLst>
                                </p:cTn>
                              </p:par>
                            </p:childTnLst>
                          </p:cTn>
                        </p:par>
                        <p:par>
                          <p:cTn id="33" fill="hold">
                            <p:stCondLst>
                              <p:cond delay="2000"/>
                            </p:stCondLst>
                            <p:childTnLst>
                              <p:par>
                                <p:cTn id="34" presetID="2" presetClass="entr" presetSubtype="2"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500" fill="hold"/>
                                        <p:tgtEl>
                                          <p:spTgt spid="14"/>
                                        </p:tgtEl>
                                        <p:attrNameLst>
                                          <p:attrName>ppt_x</p:attrName>
                                        </p:attrNameLst>
                                      </p:cBhvr>
                                      <p:tavLst>
                                        <p:tav tm="0">
                                          <p:val>
                                            <p:strVal val="1+#ppt_w/2"/>
                                          </p:val>
                                        </p:tav>
                                        <p:tav tm="100000">
                                          <p:val>
                                            <p:strVal val="#ppt_x"/>
                                          </p:val>
                                        </p:tav>
                                      </p:tavLst>
                                    </p:anim>
                                    <p:anim calcmode="lin" valueType="num">
                                      <p:cBhvr additive="base">
                                        <p:cTn id="37" dur="500" fill="hold"/>
                                        <p:tgtEl>
                                          <p:spTgt spid="14"/>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26"/>
                                        </p:tgtEl>
                                        <p:attrNameLst>
                                          <p:attrName>style.visibility</p:attrName>
                                        </p:attrNameLst>
                                      </p:cBhvr>
                                      <p:to>
                                        <p:strVal val="visible"/>
                                      </p:to>
                                    </p:set>
                                    <p:anim calcmode="lin" valueType="num">
                                      <p:cBhvr additive="base">
                                        <p:cTn id="40" dur="500" fill="hold"/>
                                        <p:tgtEl>
                                          <p:spTgt spid="26"/>
                                        </p:tgtEl>
                                        <p:attrNameLst>
                                          <p:attrName>ppt_x</p:attrName>
                                        </p:attrNameLst>
                                      </p:cBhvr>
                                      <p:tavLst>
                                        <p:tav tm="0">
                                          <p:val>
                                            <p:strVal val="1+#ppt_w/2"/>
                                          </p:val>
                                        </p:tav>
                                        <p:tav tm="100000">
                                          <p:val>
                                            <p:strVal val="#ppt_x"/>
                                          </p:val>
                                        </p:tav>
                                      </p:tavLst>
                                    </p:anim>
                                    <p:anim calcmode="lin" valueType="num">
                                      <p:cBhvr additive="base">
                                        <p:cTn id="41" dur="500" fill="hold"/>
                                        <p:tgtEl>
                                          <p:spTgt spid="26"/>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 calcmode="lin" valueType="num">
                                      <p:cBhvr additive="base">
                                        <p:cTn id="44" dur="500" fill="hold"/>
                                        <p:tgtEl>
                                          <p:spTgt spid="36"/>
                                        </p:tgtEl>
                                        <p:attrNameLst>
                                          <p:attrName>ppt_x</p:attrName>
                                        </p:attrNameLst>
                                      </p:cBhvr>
                                      <p:tavLst>
                                        <p:tav tm="0">
                                          <p:val>
                                            <p:strVal val="1+#ppt_w/2"/>
                                          </p:val>
                                        </p:tav>
                                        <p:tav tm="100000">
                                          <p:val>
                                            <p:strVal val="#ppt_x"/>
                                          </p:val>
                                        </p:tav>
                                      </p:tavLst>
                                    </p:anim>
                                    <p:anim calcmode="lin" valueType="num">
                                      <p:cBhvr additive="base">
                                        <p:cTn id="45" dur="500" fill="hold"/>
                                        <p:tgtEl>
                                          <p:spTgt spid="36"/>
                                        </p:tgtEl>
                                        <p:attrNameLst>
                                          <p:attrName>ppt_y</p:attrName>
                                        </p:attrNameLst>
                                      </p:cBhvr>
                                      <p:tavLst>
                                        <p:tav tm="0">
                                          <p:val>
                                            <p:strVal val="#ppt_y"/>
                                          </p:val>
                                        </p:tav>
                                        <p:tav tm="100000">
                                          <p:val>
                                            <p:strVal val="#ppt_y"/>
                                          </p:val>
                                        </p:tav>
                                      </p:tavLst>
                                    </p:anim>
                                  </p:childTnLst>
                                </p:cTn>
                              </p:par>
                            </p:childTnLst>
                          </p:cTn>
                        </p:par>
                        <p:par>
                          <p:cTn id="46" fill="hold">
                            <p:stCondLst>
                              <p:cond delay="2500"/>
                            </p:stCondLst>
                            <p:childTnLst>
                              <p:par>
                                <p:cTn id="47" presetID="42" presetClass="entr" presetSubtype="0" fill="hold" grpId="0" nodeType="after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1000"/>
                                        <p:tgtEl>
                                          <p:spTgt spid="15"/>
                                        </p:tgtEl>
                                      </p:cBhvr>
                                    </p:animEffect>
                                    <p:anim calcmode="lin" valueType="num">
                                      <p:cBhvr>
                                        <p:cTn id="50" dur="1000" fill="hold"/>
                                        <p:tgtEl>
                                          <p:spTgt spid="15"/>
                                        </p:tgtEl>
                                        <p:attrNameLst>
                                          <p:attrName>ppt_x</p:attrName>
                                        </p:attrNameLst>
                                      </p:cBhvr>
                                      <p:tavLst>
                                        <p:tav tm="0">
                                          <p:val>
                                            <p:strVal val="#ppt_x"/>
                                          </p:val>
                                        </p:tav>
                                        <p:tav tm="100000">
                                          <p:val>
                                            <p:strVal val="#ppt_x"/>
                                          </p:val>
                                        </p:tav>
                                      </p:tavLst>
                                    </p:anim>
                                    <p:anim calcmode="lin" valueType="num">
                                      <p:cBhvr>
                                        <p:cTn id="51" dur="1000" fill="hold"/>
                                        <p:tgtEl>
                                          <p:spTgt spid="15"/>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25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1000"/>
                                        <p:tgtEl>
                                          <p:spTgt spid="27"/>
                                        </p:tgtEl>
                                      </p:cBhvr>
                                    </p:animEffect>
                                    <p:anim calcmode="lin" valueType="num">
                                      <p:cBhvr>
                                        <p:cTn id="55" dur="1000" fill="hold"/>
                                        <p:tgtEl>
                                          <p:spTgt spid="27"/>
                                        </p:tgtEl>
                                        <p:attrNameLst>
                                          <p:attrName>ppt_x</p:attrName>
                                        </p:attrNameLst>
                                      </p:cBhvr>
                                      <p:tavLst>
                                        <p:tav tm="0">
                                          <p:val>
                                            <p:strVal val="#ppt_x"/>
                                          </p:val>
                                        </p:tav>
                                        <p:tav tm="100000">
                                          <p:val>
                                            <p:strVal val="#ppt_x"/>
                                          </p:val>
                                        </p:tav>
                                      </p:tavLst>
                                    </p:anim>
                                    <p:anim calcmode="lin" valueType="num">
                                      <p:cBhvr>
                                        <p:cTn id="56" dur="1000" fill="hold"/>
                                        <p:tgtEl>
                                          <p:spTgt spid="27"/>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500"/>
                                  </p:stCondLst>
                                  <p:childTnLst>
                                    <p:set>
                                      <p:cBhvr>
                                        <p:cTn id="58" dur="1" fill="hold">
                                          <p:stCondLst>
                                            <p:cond delay="0"/>
                                          </p:stCondLst>
                                        </p:cTn>
                                        <p:tgtEl>
                                          <p:spTgt spid="37"/>
                                        </p:tgtEl>
                                        <p:attrNameLst>
                                          <p:attrName>style.visibility</p:attrName>
                                        </p:attrNameLst>
                                      </p:cBhvr>
                                      <p:to>
                                        <p:strVal val="visible"/>
                                      </p:to>
                                    </p:set>
                                    <p:animEffect transition="in" filter="fade">
                                      <p:cBhvr>
                                        <p:cTn id="59" dur="1000"/>
                                        <p:tgtEl>
                                          <p:spTgt spid="37"/>
                                        </p:tgtEl>
                                      </p:cBhvr>
                                    </p:animEffect>
                                    <p:anim calcmode="lin" valueType="num">
                                      <p:cBhvr>
                                        <p:cTn id="60" dur="1000" fill="hold"/>
                                        <p:tgtEl>
                                          <p:spTgt spid="37"/>
                                        </p:tgtEl>
                                        <p:attrNameLst>
                                          <p:attrName>ppt_x</p:attrName>
                                        </p:attrNameLst>
                                      </p:cBhvr>
                                      <p:tavLst>
                                        <p:tav tm="0">
                                          <p:val>
                                            <p:strVal val="#ppt_x"/>
                                          </p:val>
                                        </p:tav>
                                        <p:tav tm="100000">
                                          <p:val>
                                            <p:strVal val="#ppt_x"/>
                                          </p:val>
                                        </p:tav>
                                      </p:tavLst>
                                    </p:anim>
                                    <p:anim calcmode="lin" valueType="num">
                                      <p:cBhvr>
                                        <p:cTn id="61"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14" grpId="0" animBg="1"/>
      <p:bldP spid="15" grpId="0"/>
      <p:bldP spid="26" grpId="0" animBg="1"/>
      <p:bldP spid="27" grpId="0"/>
      <p:bldP spid="36" grpId="0" animBg="1"/>
      <p:bldP spid="3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66"/>
          <p:cNvSpPr txBox="1"/>
          <p:nvPr/>
        </p:nvSpPr>
        <p:spPr>
          <a:xfrm>
            <a:off x="5390706" y="4092319"/>
            <a:ext cx="1306768" cy="338554"/>
          </a:xfrm>
          <a:prstGeom prst="rect">
            <a:avLst/>
          </a:prstGeom>
          <a:noFill/>
        </p:spPr>
        <p:txBody>
          <a:bodyPr wrap="none" rtlCol="0">
            <a:spAutoFit/>
          </a:bodyPr>
          <a:lstStyle/>
          <a:p>
            <a:pPr algn="ctr"/>
            <a:r>
              <a:rPr lang="en-US" altLang="zh-CN" sz="1600" dirty="0">
                <a:solidFill>
                  <a:schemeClr val="tx1">
                    <a:lumMod val="65000"/>
                    <a:lumOff val="35000"/>
                  </a:schemeClr>
                </a:solidFill>
                <a:latin typeface="+mj-ea"/>
                <a:ea typeface="+mj-ea"/>
              </a:rPr>
              <a:t>PART </a:t>
            </a:r>
            <a:r>
              <a:rPr lang="en-US" altLang="zh-CN" sz="1600" dirty="0" smtClean="0">
                <a:solidFill>
                  <a:schemeClr val="tx1">
                    <a:lumMod val="65000"/>
                    <a:lumOff val="35000"/>
                  </a:schemeClr>
                </a:solidFill>
                <a:latin typeface="+mj-ea"/>
                <a:ea typeface="+mj-ea"/>
              </a:rPr>
              <a:t>THREE</a:t>
            </a:r>
            <a:endParaRPr lang="zh-CN" altLang="en-US" sz="1600" spc="100" dirty="0">
              <a:solidFill>
                <a:schemeClr val="tx1">
                  <a:lumMod val="65000"/>
                  <a:lumOff val="35000"/>
                </a:schemeClr>
              </a:solidFill>
              <a:latin typeface="+mj-ea"/>
              <a:ea typeface="+mj-ea"/>
            </a:endParaRPr>
          </a:p>
        </p:txBody>
      </p:sp>
      <p:sp>
        <p:nvSpPr>
          <p:cNvPr id="17" name="TextBox 66"/>
          <p:cNvSpPr txBox="1"/>
          <p:nvPr/>
        </p:nvSpPr>
        <p:spPr>
          <a:xfrm>
            <a:off x="5354830" y="4444572"/>
            <a:ext cx="1467068" cy="461665"/>
          </a:xfrm>
          <a:prstGeom prst="rect">
            <a:avLst/>
          </a:prstGeom>
          <a:noFill/>
        </p:spPr>
        <p:txBody>
          <a:bodyPr wrap="none" rtlCol="0">
            <a:spAutoFit/>
          </a:bodyPr>
          <a:lstStyle/>
          <a:p>
            <a:pPr algn="ctr"/>
            <a:r>
              <a:rPr lang="zh-CN" altLang="en-US" sz="2400" spc="100" dirty="0" smtClean="0">
                <a:solidFill>
                  <a:schemeClr val="tx1">
                    <a:lumMod val="65000"/>
                    <a:lumOff val="35000"/>
                  </a:schemeClr>
                </a:solidFill>
                <a:latin typeface="微软雅黑" panose="020B0503020204020204" pitchFamily="34" charset="-122"/>
                <a:ea typeface="微软雅黑" panose="020B0503020204020204" pitchFamily="34" charset="-122"/>
              </a:rPr>
              <a:t>几点感悟</a:t>
            </a:r>
            <a:endParaRPr lang="zh-CN" altLang="en-US" sz="24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5148489" y="1925953"/>
            <a:ext cx="1869059" cy="1869042"/>
            <a:chOff x="5196486" y="5946187"/>
            <a:chExt cx="305647" cy="305644"/>
          </a:xfrm>
        </p:grpSpPr>
        <p:grpSp>
          <p:nvGrpSpPr>
            <p:cNvPr id="19" name="组合 18"/>
            <p:cNvGrpSpPr/>
            <p:nvPr/>
          </p:nvGrpSpPr>
          <p:grpSpPr>
            <a:xfrm>
              <a:off x="5196486" y="5946187"/>
              <a:ext cx="305647" cy="305644"/>
              <a:chOff x="1517330" y="1125257"/>
              <a:chExt cx="2204282" cy="2204282"/>
            </a:xfrm>
          </p:grpSpPr>
          <p:sp>
            <p:nvSpPr>
              <p:cNvPr id="21" name="椭圆 20"/>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22" name="椭圆 21"/>
              <p:cNvSpPr/>
              <p:nvPr/>
            </p:nvSpPr>
            <p:spPr>
              <a:xfrm>
                <a:off x="1719372" y="1327297"/>
                <a:ext cx="1800200" cy="1800200"/>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20" name="Freeform 44"/>
            <p:cNvSpPr>
              <a:spLocks noEditPoints="1"/>
            </p:cNvSpPr>
            <p:nvPr/>
          </p:nvSpPr>
          <p:spPr bwMode="auto">
            <a:xfrm>
              <a:off x="5260211" y="6030324"/>
              <a:ext cx="170620" cy="13736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a:solidFill>
                  <a:srgbClr val="C00000"/>
                </a:solidFill>
              </a:endParaRPr>
            </a:p>
          </p:txBody>
        </p:sp>
      </p:grpSp>
    </p:spTree>
    <p:extLst>
      <p:ext uri="{BB962C8B-B14F-4D97-AF65-F5344CB8AC3E}">
        <p14:creationId xmlns:p14="http://schemas.microsoft.com/office/powerpoint/2010/main" val="2999311692"/>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40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1+#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1000"/>
                                        <p:tgtEl>
                                          <p:spTgt spid="17"/>
                                        </p:tgtEl>
                                      </p:cBhvr>
                                    </p:animEffect>
                                    <p:anim calcmode="lin" valueType="num">
                                      <p:cBhvr>
                                        <p:cTn id="16" dur="1000" fill="hold"/>
                                        <p:tgtEl>
                                          <p:spTgt spid="17"/>
                                        </p:tgtEl>
                                        <p:attrNameLst>
                                          <p:attrName>ppt_x</p:attrName>
                                        </p:attrNameLst>
                                      </p:cBhvr>
                                      <p:tavLst>
                                        <p:tav tm="0">
                                          <p:val>
                                            <p:strVal val="#ppt_x"/>
                                          </p:val>
                                        </p:tav>
                                        <p:tav tm="100000">
                                          <p:val>
                                            <p:strVal val="#ppt_x"/>
                                          </p:val>
                                        </p:tav>
                                      </p:tavLst>
                                    </p:anim>
                                    <p:anim calcmode="lin" valueType="num">
                                      <p:cBhvr>
                                        <p:cTn id="1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组合 81"/>
          <p:cNvGrpSpPr/>
          <p:nvPr/>
        </p:nvGrpSpPr>
        <p:grpSpPr>
          <a:xfrm>
            <a:off x="3976307" y="2609545"/>
            <a:ext cx="275381" cy="275379"/>
            <a:chOff x="304800" y="673100"/>
            <a:chExt cx="4000500" cy="4000500"/>
          </a:xfrm>
          <a:effectLst>
            <a:outerShdw blurRad="444500" dist="254000" dir="8100000" algn="tr" rotWithShape="0">
              <a:prstClr val="black">
                <a:alpha val="50000"/>
              </a:prstClr>
            </a:outerShdw>
          </a:effectLst>
        </p:grpSpPr>
        <p:sp>
          <p:nvSpPr>
            <p:cNvPr id="83" name="同心圆 8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84" name="椭圆 83"/>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1</a:t>
              </a:r>
              <a:endParaRPr lang="zh-CN" altLang="en-US" sz="2000" dirty="0">
                <a:solidFill>
                  <a:schemeClr val="bg1"/>
                </a:solidFill>
                <a:latin typeface="微软雅黑" pitchFamily="34" charset="-122"/>
                <a:ea typeface="微软雅黑" pitchFamily="34" charset="-122"/>
              </a:endParaRPr>
            </a:p>
          </p:txBody>
        </p:sp>
      </p:grpSp>
      <p:sp>
        <p:nvSpPr>
          <p:cNvPr id="85" name="TextBox 5"/>
          <p:cNvSpPr txBox="1"/>
          <p:nvPr/>
        </p:nvSpPr>
        <p:spPr>
          <a:xfrm>
            <a:off x="4302846" y="2598726"/>
            <a:ext cx="5981186" cy="325089"/>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后期要加强自身学习 ，提高自身素质、努力适应公司越来越高的需要</a:t>
            </a:r>
            <a:endParaRPr lang="en-US" altLang="zh-CN" sz="1400" dirty="0">
              <a:solidFill>
                <a:schemeClr val="tx1">
                  <a:lumMod val="75000"/>
                  <a:lumOff val="25000"/>
                </a:schemeClr>
              </a:solidFill>
              <a:latin typeface="微软雅黑" pitchFamily="34" charset="-122"/>
              <a:ea typeface="微软雅黑" pitchFamily="34" charset="-122"/>
            </a:endParaRPr>
          </a:p>
        </p:txBody>
      </p:sp>
      <p:grpSp>
        <p:nvGrpSpPr>
          <p:cNvPr id="86" name="组合 85"/>
          <p:cNvGrpSpPr/>
          <p:nvPr/>
        </p:nvGrpSpPr>
        <p:grpSpPr>
          <a:xfrm>
            <a:off x="3976307" y="3068398"/>
            <a:ext cx="275381" cy="275379"/>
            <a:chOff x="304800" y="673100"/>
            <a:chExt cx="4000500" cy="4000500"/>
          </a:xfrm>
          <a:effectLst>
            <a:outerShdw blurRad="444500" dist="254000" dir="8100000" algn="tr" rotWithShape="0">
              <a:prstClr val="black">
                <a:alpha val="50000"/>
              </a:prstClr>
            </a:outerShdw>
          </a:effectLst>
        </p:grpSpPr>
        <p:sp>
          <p:nvSpPr>
            <p:cNvPr id="87" name="同心圆 8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88" name="椭圆 87"/>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2</a:t>
              </a:r>
              <a:endParaRPr lang="zh-CN" altLang="en-US" sz="2000" dirty="0">
                <a:solidFill>
                  <a:schemeClr val="bg1"/>
                </a:solidFill>
                <a:latin typeface="微软雅黑" pitchFamily="34" charset="-122"/>
                <a:ea typeface="微软雅黑" pitchFamily="34" charset="-122"/>
              </a:endParaRPr>
            </a:p>
          </p:txBody>
        </p:sp>
      </p:grpSp>
      <p:sp>
        <p:nvSpPr>
          <p:cNvPr id="89" name="TextBox 5"/>
          <p:cNvSpPr txBox="1"/>
          <p:nvPr/>
        </p:nvSpPr>
        <p:spPr>
          <a:xfrm>
            <a:off x="4302847" y="3072040"/>
            <a:ext cx="5850557" cy="605294"/>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认真履行</a:t>
            </a:r>
            <a:r>
              <a:rPr lang="zh-CN" altLang="en-US" sz="1400" dirty="0" smtClean="0">
                <a:solidFill>
                  <a:schemeClr val="tx1">
                    <a:lumMod val="75000"/>
                    <a:lumOff val="25000"/>
                  </a:schemeClr>
                </a:solidFill>
                <a:latin typeface="微软雅黑" pitchFamily="34" charset="-122"/>
              </a:rPr>
              <a:t>岗位职责</a:t>
            </a:r>
            <a:r>
              <a:rPr lang="zh-CN" altLang="en-US" sz="1400" dirty="0" smtClean="0">
                <a:solidFill>
                  <a:schemeClr val="tx1">
                    <a:lumMod val="75000"/>
                    <a:lumOff val="25000"/>
                  </a:schemeClr>
                </a:solidFill>
                <a:latin typeface="微软雅黑" pitchFamily="34" charset="-122"/>
              </a:rPr>
              <a:t>，脚踏实地地做好本职工作</a:t>
            </a:r>
            <a:endParaRPr lang="en-US" altLang="zh-CN" sz="1400" dirty="0" smtClean="0">
              <a:solidFill>
                <a:schemeClr val="tx1">
                  <a:lumMod val="75000"/>
                  <a:lumOff val="25000"/>
                </a:schemeClr>
              </a:solidFill>
              <a:latin typeface="微软雅黑" pitchFamily="34" charset="-122"/>
              <a:ea typeface="微软雅黑" pitchFamily="34" charset="-122"/>
            </a:endParaRPr>
          </a:p>
          <a:p>
            <a:pPr>
              <a:lnSpc>
                <a:spcPts val="1980"/>
              </a:lnSpc>
            </a:pPr>
            <a:r>
              <a:rPr lang="zh-CN" altLang="en-US" sz="1400" dirty="0" smtClean="0">
                <a:solidFill>
                  <a:schemeClr val="tx1">
                    <a:lumMod val="75000"/>
                    <a:lumOff val="25000"/>
                  </a:schemeClr>
                </a:solidFill>
                <a:latin typeface="微软雅黑" pitchFamily="34" charset="-122"/>
              </a:rPr>
              <a:t>。</a:t>
            </a:r>
          </a:p>
        </p:txBody>
      </p:sp>
      <p:grpSp>
        <p:nvGrpSpPr>
          <p:cNvPr id="91" name="组合 90"/>
          <p:cNvGrpSpPr/>
          <p:nvPr/>
        </p:nvGrpSpPr>
        <p:grpSpPr>
          <a:xfrm>
            <a:off x="3976307" y="3527251"/>
            <a:ext cx="275381" cy="275379"/>
            <a:chOff x="304800" y="673100"/>
            <a:chExt cx="4000500" cy="4000500"/>
          </a:xfrm>
          <a:effectLst>
            <a:outerShdw blurRad="444500" dist="254000" dir="8100000" algn="tr" rotWithShape="0">
              <a:prstClr val="black">
                <a:alpha val="50000"/>
              </a:prstClr>
            </a:outerShdw>
          </a:effectLst>
        </p:grpSpPr>
        <p:sp>
          <p:nvSpPr>
            <p:cNvPr id="92" name="同心圆 9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93" name="椭圆 92"/>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3</a:t>
              </a:r>
              <a:endParaRPr lang="zh-CN" altLang="en-US" sz="2000" dirty="0">
                <a:solidFill>
                  <a:schemeClr val="bg1"/>
                </a:solidFill>
                <a:latin typeface="微软雅黑" pitchFamily="34" charset="-122"/>
                <a:ea typeface="微软雅黑" pitchFamily="34" charset="-122"/>
              </a:endParaRPr>
            </a:p>
          </p:txBody>
        </p:sp>
      </p:grpSp>
      <p:sp>
        <p:nvSpPr>
          <p:cNvPr id="94" name="TextBox 5"/>
          <p:cNvSpPr txBox="1"/>
          <p:nvPr/>
        </p:nvSpPr>
        <p:spPr>
          <a:xfrm>
            <a:off x="4302847" y="3523362"/>
            <a:ext cx="5850557" cy="333040"/>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理顺业务发展思路，为</a:t>
            </a:r>
            <a:r>
              <a:rPr lang="zh-CN" altLang="en-US" sz="1400" dirty="0" smtClean="0">
                <a:solidFill>
                  <a:schemeClr val="tx1">
                    <a:lumMod val="75000"/>
                    <a:lumOff val="25000"/>
                  </a:schemeClr>
                </a:solidFill>
                <a:latin typeface="微软雅黑" pitchFamily="34" charset="-122"/>
              </a:rPr>
              <a:t>下一步业务工作的开展</a:t>
            </a:r>
            <a:r>
              <a:rPr lang="zh-CN" altLang="en-US" sz="1400" dirty="0" smtClean="0">
                <a:solidFill>
                  <a:schemeClr val="tx1">
                    <a:lumMod val="75000"/>
                    <a:lumOff val="25000"/>
                  </a:schemeClr>
                </a:solidFill>
                <a:latin typeface="微软雅黑" pitchFamily="34" charset="-122"/>
              </a:rPr>
              <a:t>打好基础</a:t>
            </a:r>
            <a:endParaRPr lang="en-US" altLang="zh-CN" sz="1400" dirty="0">
              <a:solidFill>
                <a:schemeClr val="tx1">
                  <a:lumMod val="75000"/>
                  <a:lumOff val="25000"/>
                </a:schemeClr>
              </a:solidFill>
              <a:latin typeface="微软雅黑" pitchFamily="34" charset="-122"/>
            </a:endParaRPr>
          </a:p>
        </p:txBody>
      </p:sp>
      <p:grpSp>
        <p:nvGrpSpPr>
          <p:cNvPr id="95" name="组合 94"/>
          <p:cNvGrpSpPr/>
          <p:nvPr/>
        </p:nvGrpSpPr>
        <p:grpSpPr>
          <a:xfrm>
            <a:off x="3976307" y="3986104"/>
            <a:ext cx="275381" cy="275379"/>
            <a:chOff x="304800" y="673100"/>
            <a:chExt cx="4000500" cy="4000500"/>
          </a:xfrm>
          <a:effectLst>
            <a:outerShdw blurRad="444500" dist="254000" dir="8100000" algn="tr" rotWithShape="0">
              <a:prstClr val="black">
                <a:alpha val="50000"/>
              </a:prstClr>
            </a:outerShdw>
          </a:effectLst>
        </p:grpSpPr>
        <p:sp>
          <p:nvSpPr>
            <p:cNvPr id="96" name="同心圆 9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97" name="椭圆 96"/>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4</a:t>
              </a:r>
              <a:endParaRPr lang="zh-CN" altLang="en-US" sz="2000" dirty="0">
                <a:solidFill>
                  <a:schemeClr val="bg1"/>
                </a:solidFill>
                <a:latin typeface="微软雅黑" pitchFamily="34" charset="-122"/>
                <a:ea typeface="微软雅黑" pitchFamily="34" charset="-122"/>
              </a:endParaRPr>
            </a:p>
          </p:txBody>
        </p:sp>
      </p:grpSp>
      <p:sp>
        <p:nvSpPr>
          <p:cNvPr id="98" name="TextBox 5"/>
          <p:cNvSpPr txBox="1"/>
          <p:nvPr/>
        </p:nvSpPr>
        <p:spPr>
          <a:xfrm>
            <a:off x="4302846" y="3974684"/>
            <a:ext cx="5981186" cy="325089"/>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加强对增值服务业务方面的更多开拓，为公司获取更大的收益</a:t>
            </a:r>
            <a:endParaRPr lang="en-US" altLang="zh-CN" sz="1400" dirty="0">
              <a:solidFill>
                <a:schemeClr val="tx1">
                  <a:lumMod val="75000"/>
                  <a:lumOff val="25000"/>
                </a:schemeClr>
              </a:solidFill>
              <a:latin typeface="微软雅黑" pitchFamily="34" charset="-122"/>
              <a:ea typeface="微软雅黑" pitchFamily="34" charset="-122"/>
            </a:endParaRPr>
          </a:p>
        </p:txBody>
      </p:sp>
      <p:grpSp>
        <p:nvGrpSpPr>
          <p:cNvPr id="99" name="组合 98"/>
          <p:cNvGrpSpPr/>
          <p:nvPr/>
        </p:nvGrpSpPr>
        <p:grpSpPr>
          <a:xfrm>
            <a:off x="3976307" y="4444957"/>
            <a:ext cx="275381" cy="275379"/>
            <a:chOff x="304800" y="673100"/>
            <a:chExt cx="4000500" cy="4000500"/>
          </a:xfrm>
          <a:effectLst>
            <a:outerShdw blurRad="444500" dist="254000" dir="8100000" algn="tr" rotWithShape="0">
              <a:prstClr val="black">
                <a:alpha val="50000"/>
              </a:prstClr>
            </a:outerShdw>
          </a:effectLst>
        </p:grpSpPr>
        <p:sp>
          <p:nvSpPr>
            <p:cNvPr id="100" name="同心圆 9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101" name="椭圆 100"/>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5</a:t>
              </a:r>
              <a:endParaRPr lang="zh-CN" altLang="en-US" sz="2000" dirty="0">
                <a:solidFill>
                  <a:schemeClr val="bg1"/>
                </a:solidFill>
                <a:latin typeface="微软雅黑" pitchFamily="34" charset="-122"/>
                <a:ea typeface="微软雅黑" pitchFamily="34" charset="-122"/>
              </a:endParaRPr>
            </a:p>
          </p:txBody>
        </p:sp>
      </p:grpSp>
      <p:sp>
        <p:nvSpPr>
          <p:cNvPr id="102" name="TextBox 5"/>
          <p:cNvSpPr txBox="1"/>
          <p:nvPr/>
        </p:nvSpPr>
        <p:spPr>
          <a:xfrm>
            <a:off x="4302846" y="4447996"/>
            <a:ext cx="5244915" cy="325089"/>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加强团队协作能力，共同进步</a:t>
            </a:r>
            <a:endParaRPr lang="en-US" altLang="zh-CN" sz="1400" dirty="0">
              <a:solidFill>
                <a:schemeClr val="tx1">
                  <a:lumMod val="75000"/>
                  <a:lumOff val="25000"/>
                </a:schemeClr>
              </a:solidFill>
              <a:latin typeface="微软雅黑" pitchFamily="34" charset="-122"/>
              <a:ea typeface="微软雅黑" pitchFamily="34" charset="-122"/>
            </a:endParaRPr>
          </a:p>
        </p:txBody>
      </p:sp>
      <p:grpSp>
        <p:nvGrpSpPr>
          <p:cNvPr id="103" name="组合 102"/>
          <p:cNvGrpSpPr/>
          <p:nvPr/>
        </p:nvGrpSpPr>
        <p:grpSpPr>
          <a:xfrm>
            <a:off x="3976307" y="4903810"/>
            <a:ext cx="275381" cy="275379"/>
            <a:chOff x="304800" y="673100"/>
            <a:chExt cx="4000500" cy="4000500"/>
          </a:xfrm>
          <a:effectLst>
            <a:outerShdw blurRad="444500" dist="254000" dir="8100000" algn="tr" rotWithShape="0">
              <a:prstClr val="black">
                <a:alpha val="50000"/>
              </a:prstClr>
            </a:outerShdw>
          </a:effectLst>
        </p:grpSpPr>
        <p:sp>
          <p:nvSpPr>
            <p:cNvPr id="104" name="同心圆 10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105" name="椭圆 104"/>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6</a:t>
              </a:r>
              <a:endParaRPr lang="zh-CN" altLang="en-US" sz="2000" dirty="0">
                <a:solidFill>
                  <a:schemeClr val="bg1"/>
                </a:solidFill>
                <a:latin typeface="微软雅黑" pitchFamily="34" charset="-122"/>
                <a:ea typeface="微软雅黑" pitchFamily="34" charset="-122"/>
              </a:endParaRPr>
            </a:p>
          </p:txBody>
        </p:sp>
      </p:grpSp>
      <p:sp>
        <p:nvSpPr>
          <p:cNvPr id="106" name="TextBox 5"/>
          <p:cNvSpPr txBox="1"/>
          <p:nvPr/>
        </p:nvSpPr>
        <p:spPr>
          <a:xfrm>
            <a:off x="4302846" y="4899320"/>
            <a:ext cx="5565549" cy="325089"/>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积极主动的完成公司的各项任务</a:t>
            </a:r>
            <a:endParaRPr lang="en-US" altLang="zh-CN" sz="1400" dirty="0">
              <a:solidFill>
                <a:schemeClr val="tx1">
                  <a:lumMod val="75000"/>
                  <a:lumOff val="25000"/>
                </a:schemeClr>
              </a:solidFill>
              <a:latin typeface="微软雅黑" pitchFamily="34" charset="-122"/>
              <a:ea typeface="微软雅黑" pitchFamily="34" charset="-122"/>
            </a:endParaRPr>
          </a:p>
        </p:txBody>
      </p:sp>
      <p:grpSp>
        <p:nvGrpSpPr>
          <p:cNvPr id="119" name="组合 118"/>
          <p:cNvGrpSpPr/>
          <p:nvPr/>
        </p:nvGrpSpPr>
        <p:grpSpPr>
          <a:xfrm>
            <a:off x="1395197" y="3116129"/>
            <a:ext cx="1799266" cy="1778902"/>
            <a:chOff x="5301155" y="2830002"/>
            <a:chExt cx="1323381" cy="1308404"/>
          </a:xfrm>
        </p:grpSpPr>
        <p:sp>
          <p:nvSpPr>
            <p:cNvPr id="120" name="椭圆 119"/>
            <p:cNvSpPr/>
            <p:nvPr/>
          </p:nvSpPr>
          <p:spPr>
            <a:xfrm>
              <a:off x="5316132" y="2830002"/>
              <a:ext cx="1308404" cy="1308404"/>
            </a:xfrm>
            <a:prstGeom prst="ellipse">
              <a:avLst/>
            </a:prstGeom>
            <a:gradFill>
              <a:gsLst>
                <a:gs pos="0">
                  <a:srgbClr val="067FC9"/>
                </a:gs>
                <a:gs pos="100000">
                  <a:srgbClr val="00B2CA"/>
                </a:gs>
              </a:gsLst>
              <a:lin ang="2700000" scaled="1"/>
            </a:gra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mj-ea"/>
                <a:ea typeface="+mj-ea"/>
              </a:endParaRPr>
            </a:p>
          </p:txBody>
        </p:sp>
        <p:sp>
          <p:nvSpPr>
            <p:cNvPr id="121" name="TextBox 24"/>
            <p:cNvSpPr txBox="1"/>
            <p:nvPr/>
          </p:nvSpPr>
          <p:spPr>
            <a:xfrm>
              <a:off x="5301155" y="3114872"/>
              <a:ext cx="1323381" cy="724395"/>
            </a:xfrm>
            <a:prstGeom prst="rect">
              <a:avLst/>
            </a:prstGeom>
            <a:noFill/>
          </p:spPr>
          <p:txBody>
            <a:bodyPr wrap="square" lIns="0" tIns="0" rIns="0" bIns="0" rtlCol="0">
              <a:spAutoFit/>
            </a:bodyPr>
            <a:lstStyle/>
            <a:p>
              <a:pPr algn="ctr"/>
              <a:r>
                <a:rPr lang="zh-CN" altLang="en-US" sz="3200" b="1" dirty="0" smtClean="0">
                  <a:solidFill>
                    <a:schemeClr val="bg1"/>
                  </a:solidFill>
                  <a:latin typeface="+mj-ea"/>
                  <a:ea typeface="+mj-ea"/>
                </a:rPr>
                <a:t>下步</a:t>
              </a:r>
              <a:endParaRPr lang="en-US" altLang="zh-CN" sz="3200" b="1" dirty="0" smtClean="0">
                <a:solidFill>
                  <a:schemeClr val="bg1"/>
                </a:solidFill>
                <a:latin typeface="+mj-ea"/>
                <a:ea typeface="+mj-ea"/>
              </a:endParaRPr>
            </a:p>
            <a:p>
              <a:pPr algn="ctr"/>
              <a:r>
                <a:rPr lang="zh-CN" altLang="en-US" sz="3200" b="1" dirty="0" smtClean="0">
                  <a:solidFill>
                    <a:schemeClr val="bg1"/>
                  </a:solidFill>
                  <a:latin typeface="+mj-ea"/>
                  <a:ea typeface="+mj-ea"/>
                </a:rPr>
                <a:t>打算</a:t>
              </a:r>
              <a:endParaRPr lang="en-US" altLang="zh-CN" sz="3200" b="1" dirty="0">
                <a:solidFill>
                  <a:schemeClr val="bg1"/>
                </a:solidFill>
                <a:latin typeface="+mj-ea"/>
                <a:ea typeface="+mj-ea"/>
              </a:endParaRPr>
            </a:p>
          </p:txBody>
        </p:sp>
      </p:grpSp>
      <p:sp>
        <p:nvSpPr>
          <p:cNvPr id="45" name="文本框 44"/>
          <p:cNvSpPr txBox="1"/>
          <p:nvPr/>
        </p:nvSpPr>
        <p:spPr>
          <a:xfrm>
            <a:off x="908631" y="519523"/>
            <a:ext cx="8142987" cy="461665"/>
          </a:xfrm>
          <a:prstGeom prst="rect">
            <a:avLst/>
          </a:prstGeom>
          <a:noFill/>
        </p:spPr>
        <p:txBody>
          <a:bodyPr wrap="square" rtlCol="0">
            <a:spAutoFit/>
          </a:bodyPr>
          <a:lstStyle/>
          <a:p>
            <a:pPr lvl="0"/>
            <a:r>
              <a:rPr lang="zh-CN" altLang="zh-CN" dirty="0" smtClean="0"/>
              <a:t>自身不足及措施</a:t>
            </a:r>
            <a:endParaRPr lang="zh-CN" altLang="zh-CN" dirty="0"/>
          </a:p>
        </p:txBody>
      </p:sp>
      <p:sp>
        <p:nvSpPr>
          <p:cNvPr id="46" name="椭圆 45"/>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72382654"/>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1+#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p:cTn id="11" dur="500" fill="hold"/>
                                        <p:tgtEl>
                                          <p:spTgt spid="46"/>
                                        </p:tgtEl>
                                        <p:attrNameLst>
                                          <p:attrName>ppt_w</p:attrName>
                                        </p:attrNameLst>
                                      </p:cBhvr>
                                      <p:tavLst>
                                        <p:tav tm="0">
                                          <p:val>
                                            <p:fltVal val="0"/>
                                          </p:val>
                                        </p:tav>
                                        <p:tav tm="100000">
                                          <p:val>
                                            <p:strVal val="#ppt_w"/>
                                          </p:val>
                                        </p:tav>
                                      </p:tavLst>
                                    </p:anim>
                                    <p:anim calcmode="lin" valueType="num">
                                      <p:cBhvr>
                                        <p:cTn id="12" dur="500" fill="hold"/>
                                        <p:tgtEl>
                                          <p:spTgt spid="46"/>
                                        </p:tgtEl>
                                        <p:attrNameLst>
                                          <p:attrName>ppt_h</p:attrName>
                                        </p:attrNameLst>
                                      </p:cBhvr>
                                      <p:tavLst>
                                        <p:tav tm="0">
                                          <p:val>
                                            <p:fltVal val="0"/>
                                          </p:val>
                                        </p:tav>
                                        <p:tav tm="100000">
                                          <p:val>
                                            <p:strVal val="#ppt_h"/>
                                          </p:val>
                                        </p:tav>
                                      </p:tavLst>
                                    </p:anim>
                                    <p:animEffect transition="in" filter="fade">
                                      <p:cBhvr>
                                        <p:cTn id="13" dur="500"/>
                                        <p:tgtEl>
                                          <p:spTgt spid="46"/>
                                        </p:tgtEl>
                                      </p:cBhvr>
                                    </p:animEffect>
                                  </p:childTnLst>
                                </p:cTn>
                              </p:par>
                            </p:childTnLst>
                          </p:cTn>
                        </p:par>
                        <p:par>
                          <p:cTn id="14" fill="hold">
                            <p:stCondLst>
                              <p:cond delay="500"/>
                            </p:stCondLst>
                            <p:childTnLst>
                              <p:par>
                                <p:cTn id="15" presetID="52" presetClass="entr" presetSubtype="0" fill="hold" nodeType="afterEffect">
                                  <p:stCondLst>
                                    <p:cond delay="0"/>
                                  </p:stCondLst>
                                  <p:childTnLst>
                                    <p:set>
                                      <p:cBhvr>
                                        <p:cTn id="16" dur="1" fill="hold">
                                          <p:stCondLst>
                                            <p:cond delay="0"/>
                                          </p:stCondLst>
                                        </p:cTn>
                                        <p:tgtEl>
                                          <p:spTgt spid="119"/>
                                        </p:tgtEl>
                                        <p:attrNameLst>
                                          <p:attrName>style.visibility</p:attrName>
                                        </p:attrNameLst>
                                      </p:cBhvr>
                                      <p:to>
                                        <p:strVal val="visible"/>
                                      </p:to>
                                    </p:set>
                                    <p:animScale>
                                      <p:cBhvr>
                                        <p:cTn id="17" dur="1000" decel="50000" fill="hold">
                                          <p:stCondLst>
                                            <p:cond delay="0"/>
                                          </p:stCondLst>
                                        </p:cTn>
                                        <p:tgtEl>
                                          <p:spTgt spid="1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19"/>
                                        </p:tgtEl>
                                        <p:attrNameLst>
                                          <p:attrName>ppt_x</p:attrName>
                                          <p:attrName>ppt_y</p:attrName>
                                        </p:attrNameLst>
                                      </p:cBhvr>
                                    </p:animMotion>
                                    <p:animEffect transition="in" filter="fade">
                                      <p:cBhvr>
                                        <p:cTn id="19" dur="1000"/>
                                        <p:tgtEl>
                                          <p:spTgt spid="119"/>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82"/>
                                        </p:tgtEl>
                                        <p:attrNameLst>
                                          <p:attrName>style.visibility</p:attrName>
                                        </p:attrNameLst>
                                      </p:cBhvr>
                                      <p:to>
                                        <p:strVal val="visible"/>
                                      </p:to>
                                    </p:set>
                                    <p:anim calcmode="lin" valueType="num">
                                      <p:cBhvr>
                                        <p:cTn id="23" dur="500" fill="hold"/>
                                        <p:tgtEl>
                                          <p:spTgt spid="82"/>
                                        </p:tgtEl>
                                        <p:attrNameLst>
                                          <p:attrName>ppt_w</p:attrName>
                                        </p:attrNameLst>
                                      </p:cBhvr>
                                      <p:tavLst>
                                        <p:tav tm="0">
                                          <p:val>
                                            <p:fltVal val="0"/>
                                          </p:val>
                                        </p:tav>
                                        <p:tav tm="100000">
                                          <p:val>
                                            <p:strVal val="#ppt_w"/>
                                          </p:val>
                                        </p:tav>
                                      </p:tavLst>
                                    </p:anim>
                                    <p:anim calcmode="lin" valueType="num">
                                      <p:cBhvr>
                                        <p:cTn id="24" dur="500" fill="hold"/>
                                        <p:tgtEl>
                                          <p:spTgt spid="82"/>
                                        </p:tgtEl>
                                        <p:attrNameLst>
                                          <p:attrName>ppt_h</p:attrName>
                                        </p:attrNameLst>
                                      </p:cBhvr>
                                      <p:tavLst>
                                        <p:tav tm="0">
                                          <p:val>
                                            <p:fltVal val="0"/>
                                          </p:val>
                                        </p:tav>
                                        <p:tav tm="100000">
                                          <p:val>
                                            <p:strVal val="#ppt_h"/>
                                          </p:val>
                                        </p:tav>
                                      </p:tavLst>
                                    </p:anim>
                                    <p:animEffect transition="in" filter="fade">
                                      <p:cBhvr>
                                        <p:cTn id="25" dur="500"/>
                                        <p:tgtEl>
                                          <p:spTgt spid="82"/>
                                        </p:tgtEl>
                                      </p:cBhvr>
                                    </p:animEffect>
                                  </p:childTnLst>
                                </p:cTn>
                              </p:par>
                              <p:par>
                                <p:cTn id="26" presetID="53" presetClass="entr" presetSubtype="16" fill="hold" nodeType="withEffect">
                                  <p:stCondLst>
                                    <p:cond delay="0"/>
                                  </p:stCondLst>
                                  <p:childTnLst>
                                    <p:set>
                                      <p:cBhvr>
                                        <p:cTn id="27" dur="1" fill="hold">
                                          <p:stCondLst>
                                            <p:cond delay="0"/>
                                          </p:stCondLst>
                                        </p:cTn>
                                        <p:tgtEl>
                                          <p:spTgt spid="86"/>
                                        </p:tgtEl>
                                        <p:attrNameLst>
                                          <p:attrName>style.visibility</p:attrName>
                                        </p:attrNameLst>
                                      </p:cBhvr>
                                      <p:to>
                                        <p:strVal val="visible"/>
                                      </p:to>
                                    </p:set>
                                    <p:anim calcmode="lin" valueType="num">
                                      <p:cBhvr>
                                        <p:cTn id="28" dur="500" fill="hold"/>
                                        <p:tgtEl>
                                          <p:spTgt spid="86"/>
                                        </p:tgtEl>
                                        <p:attrNameLst>
                                          <p:attrName>ppt_w</p:attrName>
                                        </p:attrNameLst>
                                      </p:cBhvr>
                                      <p:tavLst>
                                        <p:tav tm="0">
                                          <p:val>
                                            <p:fltVal val="0"/>
                                          </p:val>
                                        </p:tav>
                                        <p:tav tm="100000">
                                          <p:val>
                                            <p:strVal val="#ppt_w"/>
                                          </p:val>
                                        </p:tav>
                                      </p:tavLst>
                                    </p:anim>
                                    <p:anim calcmode="lin" valueType="num">
                                      <p:cBhvr>
                                        <p:cTn id="29" dur="500" fill="hold"/>
                                        <p:tgtEl>
                                          <p:spTgt spid="86"/>
                                        </p:tgtEl>
                                        <p:attrNameLst>
                                          <p:attrName>ppt_h</p:attrName>
                                        </p:attrNameLst>
                                      </p:cBhvr>
                                      <p:tavLst>
                                        <p:tav tm="0">
                                          <p:val>
                                            <p:fltVal val="0"/>
                                          </p:val>
                                        </p:tav>
                                        <p:tav tm="100000">
                                          <p:val>
                                            <p:strVal val="#ppt_h"/>
                                          </p:val>
                                        </p:tav>
                                      </p:tavLst>
                                    </p:anim>
                                    <p:animEffect transition="in" filter="fade">
                                      <p:cBhvr>
                                        <p:cTn id="30" dur="500"/>
                                        <p:tgtEl>
                                          <p:spTgt spid="86"/>
                                        </p:tgtEl>
                                      </p:cBhvr>
                                    </p:animEffect>
                                  </p:childTnLst>
                                </p:cTn>
                              </p:par>
                              <p:par>
                                <p:cTn id="31" presetID="53" presetClass="entr" presetSubtype="16" fill="hold" nodeType="withEffect">
                                  <p:stCondLst>
                                    <p:cond delay="0"/>
                                  </p:stCondLst>
                                  <p:childTnLst>
                                    <p:set>
                                      <p:cBhvr>
                                        <p:cTn id="32" dur="1" fill="hold">
                                          <p:stCondLst>
                                            <p:cond delay="0"/>
                                          </p:stCondLst>
                                        </p:cTn>
                                        <p:tgtEl>
                                          <p:spTgt spid="91"/>
                                        </p:tgtEl>
                                        <p:attrNameLst>
                                          <p:attrName>style.visibility</p:attrName>
                                        </p:attrNameLst>
                                      </p:cBhvr>
                                      <p:to>
                                        <p:strVal val="visible"/>
                                      </p:to>
                                    </p:set>
                                    <p:anim calcmode="lin" valueType="num">
                                      <p:cBhvr>
                                        <p:cTn id="33" dur="500" fill="hold"/>
                                        <p:tgtEl>
                                          <p:spTgt spid="91"/>
                                        </p:tgtEl>
                                        <p:attrNameLst>
                                          <p:attrName>ppt_w</p:attrName>
                                        </p:attrNameLst>
                                      </p:cBhvr>
                                      <p:tavLst>
                                        <p:tav tm="0">
                                          <p:val>
                                            <p:fltVal val="0"/>
                                          </p:val>
                                        </p:tav>
                                        <p:tav tm="100000">
                                          <p:val>
                                            <p:strVal val="#ppt_w"/>
                                          </p:val>
                                        </p:tav>
                                      </p:tavLst>
                                    </p:anim>
                                    <p:anim calcmode="lin" valueType="num">
                                      <p:cBhvr>
                                        <p:cTn id="34" dur="500" fill="hold"/>
                                        <p:tgtEl>
                                          <p:spTgt spid="91"/>
                                        </p:tgtEl>
                                        <p:attrNameLst>
                                          <p:attrName>ppt_h</p:attrName>
                                        </p:attrNameLst>
                                      </p:cBhvr>
                                      <p:tavLst>
                                        <p:tav tm="0">
                                          <p:val>
                                            <p:fltVal val="0"/>
                                          </p:val>
                                        </p:tav>
                                        <p:tav tm="100000">
                                          <p:val>
                                            <p:strVal val="#ppt_h"/>
                                          </p:val>
                                        </p:tav>
                                      </p:tavLst>
                                    </p:anim>
                                    <p:animEffect transition="in" filter="fade">
                                      <p:cBhvr>
                                        <p:cTn id="35" dur="500"/>
                                        <p:tgtEl>
                                          <p:spTgt spid="91"/>
                                        </p:tgtEl>
                                      </p:cBhvr>
                                    </p:animEffect>
                                  </p:childTnLst>
                                </p:cTn>
                              </p:par>
                              <p:par>
                                <p:cTn id="36" presetID="53" presetClass="entr" presetSubtype="16" fill="hold" nodeType="withEffect">
                                  <p:stCondLst>
                                    <p:cond delay="0"/>
                                  </p:stCondLst>
                                  <p:childTnLst>
                                    <p:set>
                                      <p:cBhvr>
                                        <p:cTn id="37" dur="1" fill="hold">
                                          <p:stCondLst>
                                            <p:cond delay="0"/>
                                          </p:stCondLst>
                                        </p:cTn>
                                        <p:tgtEl>
                                          <p:spTgt spid="95"/>
                                        </p:tgtEl>
                                        <p:attrNameLst>
                                          <p:attrName>style.visibility</p:attrName>
                                        </p:attrNameLst>
                                      </p:cBhvr>
                                      <p:to>
                                        <p:strVal val="visible"/>
                                      </p:to>
                                    </p:set>
                                    <p:anim calcmode="lin" valueType="num">
                                      <p:cBhvr>
                                        <p:cTn id="38" dur="500" fill="hold"/>
                                        <p:tgtEl>
                                          <p:spTgt spid="95"/>
                                        </p:tgtEl>
                                        <p:attrNameLst>
                                          <p:attrName>ppt_w</p:attrName>
                                        </p:attrNameLst>
                                      </p:cBhvr>
                                      <p:tavLst>
                                        <p:tav tm="0">
                                          <p:val>
                                            <p:fltVal val="0"/>
                                          </p:val>
                                        </p:tav>
                                        <p:tav tm="100000">
                                          <p:val>
                                            <p:strVal val="#ppt_w"/>
                                          </p:val>
                                        </p:tav>
                                      </p:tavLst>
                                    </p:anim>
                                    <p:anim calcmode="lin" valueType="num">
                                      <p:cBhvr>
                                        <p:cTn id="39" dur="500" fill="hold"/>
                                        <p:tgtEl>
                                          <p:spTgt spid="95"/>
                                        </p:tgtEl>
                                        <p:attrNameLst>
                                          <p:attrName>ppt_h</p:attrName>
                                        </p:attrNameLst>
                                      </p:cBhvr>
                                      <p:tavLst>
                                        <p:tav tm="0">
                                          <p:val>
                                            <p:fltVal val="0"/>
                                          </p:val>
                                        </p:tav>
                                        <p:tav tm="100000">
                                          <p:val>
                                            <p:strVal val="#ppt_h"/>
                                          </p:val>
                                        </p:tav>
                                      </p:tavLst>
                                    </p:anim>
                                    <p:animEffect transition="in" filter="fade">
                                      <p:cBhvr>
                                        <p:cTn id="40" dur="500"/>
                                        <p:tgtEl>
                                          <p:spTgt spid="95"/>
                                        </p:tgtEl>
                                      </p:cBhvr>
                                    </p:animEffect>
                                  </p:childTnLst>
                                </p:cTn>
                              </p:par>
                              <p:par>
                                <p:cTn id="41" presetID="53" presetClass="entr" presetSubtype="16" fill="hold" nodeType="withEffect">
                                  <p:stCondLst>
                                    <p:cond delay="0"/>
                                  </p:stCondLst>
                                  <p:childTnLst>
                                    <p:set>
                                      <p:cBhvr>
                                        <p:cTn id="42" dur="1" fill="hold">
                                          <p:stCondLst>
                                            <p:cond delay="0"/>
                                          </p:stCondLst>
                                        </p:cTn>
                                        <p:tgtEl>
                                          <p:spTgt spid="99"/>
                                        </p:tgtEl>
                                        <p:attrNameLst>
                                          <p:attrName>style.visibility</p:attrName>
                                        </p:attrNameLst>
                                      </p:cBhvr>
                                      <p:to>
                                        <p:strVal val="visible"/>
                                      </p:to>
                                    </p:set>
                                    <p:anim calcmode="lin" valueType="num">
                                      <p:cBhvr>
                                        <p:cTn id="43" dur="500" fill="hold"/>
                                        <p:tgtEl>
                                          <p:spTgt spid="99"/>
                                        </p:tgtEl>
                                        <p:attrNameLst>
                                          <p:attrName>ppt_w</p:attrName>
                                        </p:attrNameLst>
                                      </p:cBhvr>
                                      <p:tavLst>
                                        <p:tav tm="0">
                                          <p:val>
                                            <p:fltVal val="0"/>
                                          </p:val>
                                        </p:tav>
                                        <p:tav tm="100000">
                                          <p:val>
                                            <p:strVal val="#ppt_w"/>
                                          </p:val>
                                        </p:tav>
                                      </p:tavLst>
                                    </p:anim>
                                    <p:anim calcmode="lin" valueType="num">
                                      <p:cBhvr>
                                        <p:cTn id="44" dur="500" fill="hold"/>
                                        <p:tgtEl>
                                          <p:spTgt spid="99"/>
                                        </p:tgtEl>
                                        <p:attrNameLst>
                                          <p:attrName>ppt_h</p:attrName>
                                        </p:attrNameLst>
                                      </p:cBhvr>
                                      <p:tavLst>
                                        <p:tav tm="0">
                                          <p:val>
                                            <p:fltVal val="0"/>
                                          </p:val>
                                        </p:tav>
                                        <p:tav tm="100000">
                                          <p:val>
                                            <p:strVal val="#ppt_h"/>
                                          </p:val>
                                        </p:tav>
                                      </p:tavLst>
                                    </p:anim>
                                    <p:animEffect transition="in" filter="fade">
                                      <p:cBhvr>
                                        <p:cTn id="45" dur="500"/>
                                        <p:tgtEl>
                                          <p:spTgt spid="99"/>
                                        </p:tgtEl>
                                      </p:cBhvr>
                                    </p:animEffect>
                                  </p:childTnLst>
                                </p:cTn>
                              </p:par>
                              <p:par>
                                <p:cTn id="46" presetID="53" presetClass="entr" presetSubtype="16" fill="hold" nodeType="withEffect">
                                  <p:stCondLst>
                                    <p:cond delay="0"/>
                                  </p:stCondLst>
                                  <p:childTnLst>
                                    <p:set>
                                      <p:cBhvr>
                                        <p:cTn id="47" dur="1" fill="hold">
                                          <p:stCondLst>
                                            <p:cond delay="0"/>
                                          </p:stCondLst>
                                        </p:cTn>
                                        <p:tgtEl>
                                          <p:spTgt spid="103"/>
                                        </p:tgtEl>
                                        <p:attrNameLst>
                                          <p:attrName>style.visibility</p:attrName>
                                        </p:attrNameLst>
                                      </p:cBhvr>
                                      <p:to>
                                        <p:strVal val="visible"/>
                                      </p:to>
                                    </p:set>
                                    <p:anim calcmode="lin" valueType="num">
                                      <p:cBhvr>
                                        <p:cTn id="48" dur="500" fill="hold"/>
                                        <p:tgtEl>
                                          <p:spTgt spid="103"/>
                                        </p:tgtEl>
                                        <p:attrNameLst>
                                          <p:attrName>ppt_w</p:attrName>
                                        </p:attrNameLst>
                                      </p:cBhvr>
                                      <p:tavLst>
                                        <p:tav tm="0">
                                          <p:val>
                                            <p:fltVal val="0"/>
                                          </p:val>
                                        </p:tav>
                                        <p:tav tm="100000">
                                          <p:val>
                                            <p:strVal val="#ppt_w"/>
                                          </p:val>
                                        </p:tav>
                                      </p:tavLst>
                                    </p:anim>
                                    <p:anim calcmode="lin" valueType="num">
                                      <p:cBhvr>
                                        <p:cTn id="49" dur="500" fill="hold"/>
                                        <p:tgtEl>
                                          <p:spTgt spid="103"/>
                                        </p:tgtEl>
                                        <p:attrNameLst>
                                          <p:attrName>ppt_h</p:attrName>
                                        </p:attrNameLst>
                                      </p:cBhvr>
                                      <p:tavLst>
                                        <p:tav tm="0">
                                          <p:val>
                                            <p:fltVal val="0"/>
                                          </p:val>
                                        </p:tav>
                                        <p:tav tm="100000">
                                          <p:val>
                                            <p:strVal val="#ppt_h"/>
                                          </p:val>
                                        </p:tav>
                                      </p:tavLst>
                                    </p:anim>
                                    <p:animEffect transition="in" filter="fade">
                                      <p:cBhvr>
                                        <p:cTn id="50" dur="500"/>
                                        <p:tgtEl>
                                          <p:spTgt spid="103"/>
                                        </p:tgtEl>
                                      </p:cBhvr>
                                    </p:animEffect>
                                  </p:childTnLst>
                                </p:cTn>
                              </p:par>
                            </p:childTnLst>
                          </p:cTn>
                        </p:par>
                        <p:par>
                          <p:cTn id="51" fill="hold">
                            <p:stCondLst>
                              <p:cond delay="2000"/>
                            </p:stCondLst>
                            <p:childTnLst>
                              <p:par>
                                <p:cTn id="52" presetID="2" presetClass="entr" presetSubtype="2" fill="hold" grpId="0" nodeType="afterEffect">
                                  <p:stCondLst>
                                    <p:cond delay="0"/>
                                  </p:stCondLst>
                                  <p:childTnLst>
                                    <p:set>
                                      <p:cBhvr>
                                        <p:cTn id="53" dur="1" fill="hold">
                                          <p:stCondLst>
                                            <p:cond delay="0"/>
                                          </p:stCondLst>
                                        </p:cTn>
                                        <p:tgtEl>
                                          <p:spTgt spid="85"/>
                                        </p:tgtEl>
                                        <p:attrNameLst>
                                          <p:attrName>style.visibility</p:attrName>
                                        </p:attrNameLst>
                                      </p:cBhvr>
                                      <p:to>
                                        <p:strVal val="visible"/>
                                      </p:to>
                                    </p:set>
                                    <p:anim calcmode="lin" valueType="num">
                                      <p:cBhvr additive="base">
                                        <p:cTn id="54" dur="500" fill="hold"/>
                                        <p:tgtEl>
                                          <p:spTgt spid="85"/>
                                        </p:tgtEl>
                                        <p:attrNameLst>
                                          <p:attrName>ppt_x</p:attrName>
                                        </p:attrNameLst>
                                      </p:cBhvr>
                                      <p:tavLst>
                                        <p:tav tm="0">
                                          <p:val>
                                            <p:strVal val="1+#ppt_w/2"/>
                                          </p:val>
                                        </p:tav>
                                        <p:tav tm="100000">
                                          <p:val>
                                            <p:strVal val="#ppt_x"/>
                                          </p:val>
                                        </p:tav>
                                      </p:tavLst>
                                    </p:anim>
                                    <p:anim calcmode="lin" valueType="num">
                                      <p:cBhvr additive="base">
                                        <p:cTn id="55" dur="500" fill="hold"/>
                                        <p:tgtEl>
                                          <p:spTgt spid="85"/>
                                        </p:tgtEl>
                                        <p:attrNameLst>
                                          <p:attrName>ppt_y</p:attrName>
                                        </p:attrNameLst>
                                      </p:cBhvr>
                                      <p:tavLst>
                                        <p:tav tm="0">
                                          <p:val>
                                            <p:strVal val="#ppt_y"/>
                                          </p:val>
                                        </p:tav>
                                        <p:tav tm="100000">
                                          <p:val>
                                            <p:strVal val="#ppt_y"/>
                                          </p:val>
                                        </p:tav>
                                      </p:tavLst>
                                    </p:anim>
                                  </p:childTnLst>
                                </p:cTn>
                              </p:par>
                              <p:par>
                                <p:cTn id="56" presetID="2" presetClass="entr" presetSubtype="2" fill="hold" grpId="0" nodeType="withEffect">
                                  <p:stCondLst>
                                    <p:cond delay="100"/>
                                  </p:stCondLst>
                                  <p:childTnLst>
                                    <p:set>
                                      <p:cBhvr>
                                        <p:cTn id="57" dur="1" fill="hold">
                                          <p:stCondLst>
                                            <p:cond delay="0"/>
                                          </p:stCondLst>
                                        </p:cTn>
                                        <p:tgtEl>
                                          <p:spTgt spid="89"/>
                                        </p:tgtEl>
                                        <p:attrNameLst>
                                          <p:attrName>style.visibility</p:attrName>
                                        </p:attrNameLst>
                                      </p:cBhvr>
                                      <p:to>
                                        <p:strVal val="visible"/>
                                      </p:to>
                                    </p:set>
                                    <p:anim calcmode="lin" valueType="num">
                                      <p:cBhvr additive="base">
                                        <p:cTn id="58" dur="500" fill="hold"/>
                                        <p:tgtEl>
                                          <p:spTgt spid="89"/>
                                        </p:tgtEl>
                                        <p:attrNameLst>
                                          <p:attrName>ppt_x</p:attrName>
                                        </p:attrNameLst>
                                      </p:cBhvr>
                                      <p:tavLst>
                                        <p:tav tm="0">
                                          <p:val>
                                            <p:strVal val="1+#ppt_w/2"/>
                                          </p:val>
                                        </p:tav>
                                        <p:tav tm="100000">
                                          <p:val>
                                            <p:strVal val="#ppt_x"/>
                                          </p:val>
                                        </p:tav>
                                      </p:tavLst>
                                    </p:anim>
                                    <p:anim calcmode="lin" valueType="num">
                                      <p:cBhvr additive="base">
                                        <p:cTn id="59" dur="500" fill="hold"/>
                                        <p:tgtEl>
                                          <p:spTgt spid="89"/>
                                        </p:tgtEl>
                                        <p:attrNameLst>
                                          <p:attrName>ppt_y</p:attrName>
                                        </p:attrNameLst>
                                      </p:cBhvr>
                                      <p:tavLst>
                                        <p:tav tm="0">
                                          <p:val>
                                            <p:strVal val="#ppt_y"/>
                                          </p:val>
                                        </p:tav>
                                        <p:tav tm="100000">
                                          <p:val>
                                            <p:strVal val="#ppt_y"/>
                                          </p:val>
                                        </p:tav>
                                      </p:tavLst>
                                    </p:anim>
                                  </p:childTnLst>
                                </p:cTn>
                              </p:par>
                              <p:par>
                                <p:cTn id="60" presetID="2" presetClass="entr" presetSubtype="2" fill="hold" grpId="0" nodeType="withEffect">
                                  <p:stCondLst>
                                    <p:cond delay="200"/>
                                  </p:stCondLst>
                                  <p:childTnLst>
                                    <p:set>
                                      <p:cBhvr>
                                        <p:cTn id="61" dur="1" fill="hold">
                                          <p:stCondLst>
                                            <p:cond delay="0"/>
                                          </p:stCondLst>
                                        </p:cTn>
                                        <p:tgtEl>
                                          <p:spTgt spid="94"/>
                                        </p:tgtEl>
                                        <p:attrNameLst>
                                          <p:attrName>style.visibility</p:attrName>
                                        </p:attrNameLst>
                                      </p:cBhvr>
                                      <p:to>
                                        <p:strVal val="visible"/>
                                      </p:to>
                                    </p:set>
                                    <p:anim calcmode="lin" valueType="num">
                                      <p:cBhvr additive="base">
                                        <p:cTn id="62" dur="500" fill="hold"/>
                                        <p:tgtEl>
                                          <p:spTgt spid="94"/>
                                        </p:tgtEl>
                                        <p:attrNameLst>
                                          <p:attrName>ppt_x</p:attrName>
                                        </p:attrNameLst>
                                      </p:cBhvr>
                                      <p:tavLst>
                                        <p:tav tm="0">
                                          <p:val>
                                            <p:strVal val="1+#ppt_w/2"/>
                                          </p:val>
                                        </p:tav>
                                        <p:tav tm="100000">
                                          <p:val>
                                            <p:strVal val="#ppt_x"/>
                                          </p:val>
                                        </p:tav>
                                      </p:tavLst>
                                    </p:anim>
                                    <p:anim calcmode="lin" valueType="num">
                                      <p:cBhvr additive="base">
                                        <p:cTn id="63" dur="500" fill="hold"/>
                                        <p:tgtEl>
                                          <p:spTgt spid="94"/>
                                        </p:tgtEl>
                                        <p:attrNameLst>
                                          <p:attrName>ppt_y</p:attrName>
                                        </p:attrNameLst>
                                      </p:cBhvr>
                                      <p:tavLst>
                                        <p:tav tm="0">
                                          <p:val>
                                            <p:strVal val="#ppt_y"/>
                                          </p:val>
                                        </p:tav>
                                        <p:tav tm="100000">
                                          <p:val>
                                            <p:strVal val="#ppt_y"/>
                                          </p:val>
                                        </p:tav>
                                      </p:tavLst>
                                    </p:anim>
                                  </p:childTnLst>
                                </p:cTn>
                              </p:par>
                              <p:par>
                                <p:cTn id="64" presetID="2" presetClass="entr" presetSubtype="2" fill="hold" grpId="0" nodeType="withEffect">
                                  <p:stCondLst>
                                    <p:cond delay="300"/>
                                  </p:stCondLst>
                                  <p:childTnLst>
                                    <p:set>
                                      <p:cBhvr>
                                        <p:cTn id="65" dur="1" fill="hold">
                                          <p:stCondLst>
                                            <p:cond delay="0"/>
                                          </p:stCondLst>
                                        </p:cTn>
                                        <p:tgtEl>
                                          <p:spTgt spid="98"/>
                                        </p:tgtEl>
                                        <p:attrNameLst>
                                          <p:attrName>style.visibility</p:attrName>
                                        </p:attrNameLst>
                                      </p:cBhvr>
                                      <p:to>
                                        <p:strVal val="visible"/>
                                      </p:to>
                                    </p:set>
                                    <p:anim calcmode="lin" valueType="num">
                                      <p:cBhvr additive="base">
                                        <p:cTn id="66" dur="500" fill="hold"/>
                                        <p:tgtEl>
                                          <p:spTgt spid="98"/>
                                        </p:tgtEl>
                                        <p:attrNameLst>
                                          <p:attrName>ppt_x</p:attrName>
                                        </p:attrNameLst>
                                      </p:cBhvr>
                                      <p:tavLst>
                                        <p:tav tm="0">
                                          <p:val>
                                            <p:strVal val="1+#ppt_w/2"/>
                                          </p:val>
                                        </p:tav>
                                        <p:tav tm="100000">
                                          <p:val>
                                            <p:strVal val="#ppt_x"/>
                                          </p:val>
                                        </p:tav>
                                      </p:tavLst>
                                    </p:anim>
                                    <p:anim calcmode="lin" valueType="num">
                                      <p:cBhvr additive="base">
                                        <p:cTn id="67" dur="500" fill="hold"/>
                                        <p:tgtEl>
                                          <p:spTgt spid="98"/>
                                        </p:tgtEl>
                                        <p:attrNameLst>
                                          <p:attrName>ppt_y</p:attrName>
                                        </p:attrNameLst>
                                      </p:cBhvr>
                                      <p:tavLst>
                                        <p:tav tm="0">
                                          <p:val>
                                            <p:strVal val="#ppt_y"/>
                                          </p:val>
                                        </p:tav>
                                        <p:tav tm="100000">
                                          <p:val>
                                            <p:strVal val="#ppt_y"/>
                                          </p:val>
                                        </p:tav>
                                      </p:tavLst>
                                    </p:anim>
                                  </p:childTnLst>
                                </p:cTn>
                              </p:par>
                              <p:par>
                                <p:cTn id="68" presetID="2" presetClass="entr" presetSubtype="2" fill="hold" grpId="0" nodeType="withEffect">
                                  <p:stCondLst>
                                    <p:cond delay="400"/>
                                  </p:stCondLst>
                                  <p:childTnLst>
                                    <p:set>
                                      <p:cBhvr>
                                        <p:cTn id="69" dur="1" fill="hold">
                                          <p:stCondLst>
                                            <p:cond delay="0"/>
                                          </p:stCondLst>
                                        </p:cTn>
                                        <p:tgtEl>
                                          <p:spTgt spid="102"/>
                                        </p:tgtEl>
                                        <p:attrNameLst>
                                          <p:attrName>style.visibility</p:attrName>
                                        </p:attrNameLst>
                                      </p:cBhvr>
                                      <p:to>
                                        <p:strVal val="visible"/>
                                      </p:to>
                                    </p:set>
                                    <p:anim calcmode="lin" valueType="num">
                                      <p:cBhvr additive="base">
                                        <p:cTn id="70" dur="500" fill="hold"/>
                                        <p:tgtEl>
                                          <p:spTgt spid="102"/>
                                        </p:tgtEl>
                                        <p:attrNameLst>
                                          <p:attrName>ppt_x</p:attrName>
                                        </p:attrNameLst>
                                      </p:cBhvr>
                                      <p:tavLst>
                                        <p:tav tm="0">
                                          <p:val>
                                            <p:strVal val="1+#ppt_w/2"/>
                                          </p:val>
                                        </p:tav>
                                        <p:tav tm="100000">
                                          <p:val>
                                            <p:strVal val="#ppt_x"/>
                                          </p:val>
                                        </p:tav>
                                      </p:tavLst>
                                    </p:anim>
                                    <p:anim calcmode="lin" valueType="num">
                                      <p:cBhvr additive="base">
                                        <p:cTn id="71" dur="500" fill="hold"/>
                                        <p:tgtEl>
                                          <p:spTgt spid="102"/>
                                        </p:tgtEl>
                                        <p:attrNameLst>
                                          <p:attrName>ppt_y</p:attrName>
                                        </p:attrNameLst>
                                      </p:cBhvr>
                                      <p:tavLst>
                                        <p:tav tm="0">
                                          <p:val>
                                            <p:strVal val="#ppt_y"/>
                                          </p:val>
                                        </p:tav>
                                        <p:tav tm="100000">
                                          <p:val>
                                            <p:strVal val="#ppt_y"/>
                                          </p:val>
                                        </p:tav>
                                      </p:tavLst>
                                    </p:anim>
                                  </p:childTnLst>
                                </p:cTn>
                              </p:par>
                              <p:par>
                                <p:cTn id="72" presetID="2" presetClass="entr" presetSubtype="2" fill="hold" grpId="0" nodeType="withEffect">
                                  <p:stCondLst>
                                    <p:cond delay="500"/>
                                  </p:stCondLst>
                                  <p:childTnLst>
                                    <p:set>
                                      <p:cBhvr>
                                        <p:cTn id="73" dur="1" fill="hold">
                                          <p:stCondLst>
                                            <p:cond delay="0"/>
                                          </p:stCondLst>
                                        </p:cTn>
                                        <p:tgtEl>
                                          <p:spTgt spid="106"/>
                                        </p:tgtEl>
                                        <p:attrNameLst>
                                          <p:attrName>style.visibility</p:attrName>
                                        </p:attrNameLst>
                                      </p:cBhvr>
                                      <p:to>
                                        <p:strVal val="visible"/>
                                      </p:to>
                                    </p:set>
                                    <p:anim calcmode="lin" valueType="num">
                                      <p:cBhvr additive="base">
                                        <p:cTn id="74" dur="500" fill="hold"/>
                                        <p:tgtEl>
                                          <p:spTgt spid="106"/>
                                        </p:tgtEl>
                                        <p:attrNameLst>
                                          <p:attrName>ppt_x</p:attrName>
                                        </p:attrNameLst>
                                      </p:cBhvr>
                                      <p:tavLst>
                                        <p:tav tm="0">
                                          <p:val>
                                            <p:strVal val="1+#ppt_w/2"/>
                                          </p:val>
                                        </p:tav>
                                        <p:tav tm="100000">
                                          <p:val>
                                            <p:strVal val="#ppt_x"/>
                                          </p:val>
                                        </p:tav>
                                      </p:tavLst>
                                    </p:anim>
                                    <p:anim calcmode="lin" valueType="num">
                                      <p:cBhvr additive="base">
                                        <p:cTn id="75" dur="500" fill="hold"/>
                                        <p:tgtEl>
                                          <p:spTgt spid="10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9" grpId="0"/>
      <p:bldP spid="94" grpId="0"/>
      <p:bldP spid="98" grpId="0"/>
      <p:bldP spid="102" grpId="0"/>
      <p:bldP spid="106" grpId="0"/>
      <p:bldP spid="45" grpId="0"/>
      <p:bldP spid="4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96464" y="5249562"/>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a:t>
            </a:r>
            <a:r>
              <a:rPr kumimoji="0" lang="en-US" altLang="zh-CN" sz="100" b="0" i="0" u="none" strike="noStrike" kern="0" cap="none" spc="0" normalizeH="0" baseline="0" noProof="0" dirty="0" smtClean="0">
                <a:ln>
                  <a:noFill/>
                </a:ln>
                <a:solidFill>
                  <a:sysClr val="window" lastClr="FFFFFF"/>
                </a:solidFill>
                <a:effectLst/>
                <a:uLnTx/>
                <a:uFillTx/>
              </a:rPr>
              <a:t>      PPT</a:t>
            </a:r>
            <a:r>
              <a:rPr kumimoji="0" lang="zh-CN" altLang="en-US" sz="100" b="0" i="0" u="none" strike="noStrike" kern="0" cap="none" spc="0" normalizeH="0" baseline="0" noProof="0" dirty="0" smtClean="0">
                <a:ln>
                  <a:noFill/>
                </a:ln>
                <a:solidFill>
                  <a:sysClr val="window" lastClr="FFFFFF"/>
                </a:solidFill>
                <a:effectLst/>
                <a:uLnTx/>
                <a:uFillTx/>
              </a:rPr>
              <a:t>论坛：</a:t>
            </a:r>
            <a:r>
              <a:rPr kumimoji="0" lang="en-US" altLang="zh-CN" sz="100" b="0" i="0" u="none" strike="noStrike" kern="0" cap="none" spc="0" normalizeH="0" baseline="0" noProof="0" dirty="0" smtClean="0">
                <a:ln>
                  <a:noFill/>
                </a:ln>
                <a:solidFill>
                  <a:sysClr val="window" lastClr="FFFFFF"/>
                </a:solidFill>
                <a:effectLst/>
                <a:uLnTx/>
                <a:uFillTx/>
              </a:rPr>
              <a:t>www.1ppt.cn</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8" name="任意多边形 7"/>
          <p:cNvSpPr/>
          <p:nvPr/>
        </p:nvSpPr>
        <p:spPr>
          <a:xfrm>
            <a:off x="2" y="2266268"/>
            <a:ext cx="12206688" cy="4591732"/>
          </a:xfrm>
          <a:custGeom>
            <a:avLst/>
            <a:gdLst>
              <a:gd name="connsiteX0" fmla="*/ 0 w 12206689"/>
              <a:gd name="connsiteY0" fmla="*/ 0 h 4590663"/>
              <a:gd name="connsiteX1" fmla="*/ 4595717 w 12206689"/>
              <a:gd name="connsiteY1" fmla="*/ 0 h 4590663"/>
              <a:gd name="connsiteX2" fmla="*/ 4591489 w 12206689"/>
              <a:gd name="connsiteY2" fmla="*/ 83728 h 4590663"/>
              <a:gd name="connsiteX3" fmla="*/ 6125961 w 12206689"/>
              <a:gd name="connsiteY3" fmla="*/ 1618200 h 4590663"/>
              <a:gd name="connsiteX4" fmla="*/ 7660433 w 12206689"/>
              <a:gd name="connsiteY4" fmla="*/ 83728 h 4590663"/>
              <a:gd name="connsiteX5" fmla="*/ 7656205 w 12206689"/>
              <a:gd name="connsiteY5" fmla="*/ 0 h 4590663"/>
              <a:gd name="connsiteX6" fmla="*/ 12206689 w 12206689"/>
              <a:gd name="connsiteY6" fmla="*/ 0 h 4590663"/>
              <a:gd name="connsiteX7" fmla="*/ 12206689 w 12206689"/>
              <a:gd name="connsiteY7" fmla="*/ 4590663 h 4590663"/>
              <a:gd name="connsiteX8" fmla="*/ 0 w 12206689"/>
              <a:gd name="connsiteY8" fmla="*/ 4590663 h 459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6689" h="4590663">
                <a:moveTo>
                  <a:pt x="0" y="0"/>
                </a:moveTo>
                <a:lnTo>
                  <a:pt x="4595717" y="0"/>
                </a:lnTo>
                <a:lnTo>
                  <a:pt x="4591489" y="83728"/>
                </a:lnTo>
                <a:cubicBezTo>
                  <a:pt x="4591489" y="931193"/>
                  <a:pt x="5278496" y="1618200"/>
                  <a:pt x="6125961" y="1618200"/>
                </a:cubicBezTo>
                <a:cubicBezTo>
                  <a:pt x="6973426" y="1618200"/>
                  <a:pt x="7660433" y="931193"/>
                  <a:pt x="7660433" y="83728"/>
                </a:cubicBezTo>
                <a:lnTo>
                  <a:pt x="7656205" y="0"/>
                </a:lnTo>
                <a:lnTo>
                  <a:pt x="12206689" y="0"/>
                </a:lnTo>
                <a:lnTo>
                  <a:pt x="12206689" y="4590663"/>
                </a:lnTo>
                <a:lnTo>
                  <a:pt x="0" y="4590663"/>
                </a:lnTo>
                <a:close/>
              </a:path>
            </a:pathLst>
          </a:custGeom>
          <a:gradFill>
            <a:gsLst>
              <a:gs pos="0">
                <a:srgbClr val="067FC9"/>
              </a:gs>
              <a:gs pos="100000">
                <a:srgbClr val="00B2CA"/>
              </a:gs>
            </a:gsLst>
            <a:lin ang="2700000" scaled="1"/>
          </a:gradFill>
          <a:ln w="25400" cap="flat" cmpd="sng" algn="ctr">
            <a:noFill/>
            <a:prstDash val="solid"/>
          </a:ln>
          <a:effectLst/>
        </p:spPr>
        <p:txBody>
          <a:bodyPr wrap="square" rtlCol="0" anchor="ctr">
            <a:noAutofit/>
          </a:bodyPr>
          <a:lstStyle/>
          <a:p>
            <a:pPr algn="ctr" defTabSz="1219170"/>
            <a:endParaRPr lang="zh-CN" altLang="en-US" sz="3200" kern="0">
              <a:solidFill>
                <a:srgbClr val="FFFFFF"/>
              </a:solidFill>
              <a:latin typeface="Calibri"/>
              <a:ea typeface="宋体" panose="02010600030101010101" pitchFamily="2" charset="-122"/>
            </a:endParaRPr>
          </a:p>
        </p:txBody>
      </p:sp>
      <p:sp>
        <p:nvSpPr>
          <p:cNvPr id="9" name="椭圆 8"/>
          <p:cNvSpPr/>
          <p:nvPr/>
        </p:nvSpPr>
        <p:spPr>
          <a:xfrm>
            <a:off x="4811162" y="1003666"/>
            <a:ext cx="2629596" cy="2629596"/>
          </a:xfrm>
          <a:prstGeom prst="ellipse">
            <a:avLst/>
          </a:prstGeom>
          <a:gradFill>
            <a:gsLst>
              <a:gs pos="0">
                <a:srgbClr val="00B2CA"/>
              </a:gs>
              <a:gs pos="100000">
                <a:srgbClr val="067FC9"/>
              </a:gs>
            </a:gsLst>
            <a:lin ang="0" scaled="0"/>
          </a:gradFill>
          <a:ln w="44450" cap="flat" cmpd="sng" algn="ctr">
            <a:solidFill>
              <a:sysClr val="window" lastClr="FFFFFF"/>
            </a:solidFill>
            <a:prstDash val="solid"/>
          </a:ln>
          <a:effectLst>
            <a:outerShdw blurRad="88900" dist="63500" dir="5400000" algn="t" rotWithShape="0">
              <a:prstClr val="black">
                <a:alpha val="2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1000" b="0" i="0" u="none" strike="noStrike" kern="0" cap="none" spc="0" normalizeH="0" baseline="0" noProof="0" smtClean="0">
              <a:ln>
                <a:noFill/>
              </a:ln>
              <a:solidFill>
                <a:prstClr val="white"/>
              </a:solidFill>
              <a:effectLst/>
              <a:uLnTx/>
              <a:uFillTx/>
              <a:latin typeface="Calibri"/>
              <a:ea typeface="宋体" panose="02010600030101010101" pitchFamily="2" charset="-122"/>
            </a:endParaRPr>
          </a:p>
        </p:txBody>
      </p:sp>
      <p:sp>
        <p:nvSpPr>
          <p:cNvPr id="10" name="文本框 14"/>
          <p:cNvSpPr txBox="1"/>
          <p:nvPr/>
        </p:nvSpPr>
        <p:spPr>
          <a:xfrm>
            <a:off x="4898663" y="1913273"/>
            <a:ext cx="2419084" cy="707886"/>
          </a:xfrm>
          <a:prstGeom prst="rect">
            <a:avLst/>
          </a:prstGeom>
          <a:noFill/>
        </p:spPr>
        <p:txBody>
          <a:bodyPr wrap="square" lIns="91440" tIns="45720" rIns="91440" bIns="45720" rtlCol="0">
            <a:spAutoFit/>
          </a:bodyPr>
          <a:lstStyle/>
          <a:p>
            <a:pPr algn="ctr" defTabSz="1219170"/>
            <a:r>
              <a:rPr lang="en-US" altLang="zh-CN" sz="4000" dirty="0" smtClean="0">
                <a:solidFill>
                  <a:prstClr val="white"/>
                </a:solidFill>
                <a:latin typeface="AlternateGothic2 BT" panose="020B0608020202050204" pitchFamily="34" charset="0"/>
                <a:ea typeface="时尚中黑简体" panose="01010104010101010101" pitchFamily="2" charset="-122"/>
              </a:rPr>
              <a:t>THANKS</a:t>
            </a:r>
            <a:endParaRPr lang="zh-CN" altLang="en-US" sz="4000" dirty="0">
              <a:solidFill>
                <a:prstClr val="white"/>
              </a:solidFill>
              <a:latin typeface="AlternateGothic2 BT" panose="020B0608020202050204" pitchFamily="34" charset="0"/>
              <a:ea typeface="时尚中黑简体" panose="01010104010101010101" pitchFamily="2" charset="-122"/>
            </a:endParaRPr>
          </a:p>
        </p:txBody>
      </p:sp>
      <p:sp>
        <p:nvSpPr>
          <p:cNvPr id="7" name="矩形 6"/>
          <p:cNvSpPr/>
          <p:nvPr/>
        </p:nvSpPr>
        <p:spPr>
          <a:xfrm>
            <a:off x="1065104" y="4253203"/>
            <a:ext cx="10688185" cy="830997"/>
          </a:xfrm>
          <a:prstGeom prst="rect">
            <a:avLst/>
          </a:prstGeom>
        </p:spPr>
        <p:txBody>
          <a:bodyPr wrap="square">
            <a:spAutoFit/>
          </a:bodyPr>
          <a:lstStyle/>
          <a:p>
            <a:pPr algn="ctr" latinLnBrk="1"/>
            <a:r>
              <a:rPr lang="zh-CN" altLang="zh-CN" sz="4800" dirty="0">
                <a:solidFill>
                  <a:schemeClr val="bg1"/>
                </a:solidFill>
              </a:rPr>
              <a:t>汇报完毕，谢谢大家</a:t>
            </a:r>
          </a:p>
        </p:txBody>
      </p:sp>
    </p:spTree>
    <p:extLst>
      <p:ext uri="{BB962C8B-B14F-4D97-AF65-F5344CB8AC3E}">
        <p14:creationId xmlns:p14="http://schemas.microsoft.com/office/powerpoint/2010/main" val="2703439844"/>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Scale>
                                      <p:cBhvr>
                                        <p:cTn id="7"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9"/>
                                        </p:tgtEl>
                                        <p:attrNameLst>
                                          <p:attrName>ppt_x</p:attrName>
                                          <p:attrName>ppt_y</p:attrName>
                                        </p:attrNameLst>
                                      </p:cBhvr>
                                    </p:animMotion>
                                    <p:animEffect transition="in" filter="fade">
                                      <p:cBhvr>
                                        <p:cTn id="9" dur="1000"/>
                                        <p:tgtEl>
                                          <p:spTgt spid="9"/>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500" fill="hold"/>
                                        <p:tgtEl>
                                          <p:spTgt spid="10"/>
                                        </p:tgtEl>
                                        <p:attrNameLst>
                                          <p:attrName>ppt_w</p:attrName>
                                        </p:attrNameLst>
                                      </p:cBhvr>
                                      <p:tavLst>
                                        <p:tav tm="0">
                                          <p:val>
                                            <p:fltVal val="0"/>
                                          </p:val>
                                        </p:tav>
                                        <p:tav tm="100000">
                                          <p:val>
                                            <p:strVal val="#ppt_w"/>
                                          </p:val>
                                        </p:tav>
                                      </p:tavLst>
                                    </p:anim>
                                    <p:anim calcmode="lin" valueType="num">
                                      <p:cBhvr>
                                        <p:cTn id="14" dur="500" fill="hold"/>
                                        <p:tgtEl>
                                          <p:spTgt spid="10"/>
                                        </p:tgtEl>
                                        <p:attrNameLst>
                                          <p:attrName>ppt_h</p:attrName>
                                        </p:attrNameLst>
                                      </p:cBhvr>
                                      <p:tavLst>
                                        <p:tav tm="0">
                                          <p:val>
                                            <p:fltVal val="0"/>
                                          </p:val>
                                        </p:tav>
                                        <p:tav tm="100000">
                                          <p:val>
                                            <p:strVal val="#ppt_h"/>
                                          </p:val>
                                        </p:tav>
                                      </p:tavLst>
                                    </p:anim>
                                    <p:animEffect transition="in" filter="fade">
                                      <p:cBhvr>
                                        <p:cTn id="15" dur="500"/>
                                        <p:tgtEl>
                                          <p:spTgt spid="10"/>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randombar(horizontal)">
                                      <p:cBhvr>
                                        <p:cTn id="18" dur="500"/>
                                        <p:tgtEl>
                                          <p:spTgt spid="8"/>
                                        </p:tgtEl>
                                      </p:cBhvr>
                                    </p:animEffect>
                                  </p:childTnLst>
                                </p:cTn>
                              </p:par>
                            </p:childTnLst>
                          </p:cTn>
                        </p:par>
                        <p:par>
                          <p:cTn id="19" fill="hold">
                            <p:stCondLst>
                              <p:cond delay="1500"/>
                            </p:stCondLst>
                            <p:childTnLst>
                              <p:par>
                                <p:cTn id="20" presetID="10" presetClass="entr" presetSubtype="0" fill="hold" grpId="0" nodeType="afterEffect">
                                  <p:stCondLst>
                                    <p:cond delay="0"/>
                                  </p:stCondLst>
                                  <p:iterate type="wd">
                                    <p:tmPct val="10000"/>
                                  </p:iterate>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8"/>
          <p:cNvSpPr>
            <a:spLocks/>
          </p:cNvSpPr>
          <p:nvPr/>
        </p:nvSpPr>
        <p:spPr bwMode="auto">
          <a:xfrm>
            <a:off x="1103447" y="1700811"/>
            <a:ext cx="9988057" cy="3571835"/>
          </a:xfrm>
          <a:prstGeom prst="rect">
            <a:avLst/>
          </a:prstGeom>
          <a:noFill/>
          <a:ln w="25400">
            <a:solidFill>
              <a:schemeClr val="bg1">
                <a:lumMod val="65000"/>
              </a:schemeClr>
            </a:solidFill>
            <a:prstDash val="solid"/>
            <a:miter lim="800000"/>
            <a:headEnd/>
            <a:tailEnd/>
          </a:ln>
        </p:spPr>
        <p:txBody>
          <a:bodyPr/>
          <a:lstStyle/>
          <a:p>
            <a:endParaRPr lang="zh-CN" altLang="en-US" sz="3200">
              <a:solidFill>
                <a:srgbClr val="000000"/>
              </a:solidFill>
              <a:sym typeface="Arial" pitchFamily="34" charset="0"/>
            </a:endParaRPr>
          </a:p>
        </p:txBody>
      </p:sp>
      <p:sp>
        <p:nvSpPr>
          <p:cNvPr id="10" name="TextBox 12"/>
          <p:cNvSpPr txBox="1"/>
          <p:nvPr/>
        </p:nvSpPr>
        <p:spPr>
          <a:xfrm>
            <a:off x="1103447" y="3090842"/>
            <a:ext cx="9988057" cy="1877944"/>
          </a:xfrm>
          <a:prstGeom prst="rect">
            <a:avLst/>
          </a:prstGeom>
          <a:ln/>
        </p:spPr>
        <p:style>
          <a:lnRef idx="1">
            <a:schemeClr val="accent1"/>
          </a:lnRef>
          <a:fillRef idx="2">
            <a:schemeClr val="accent1"/>
          </a:fillRef>
          <a:effectRef idx="1">
            <a:schemeClr val="accent1"/>
          </a:effectRef>
          <a:fontRef idx="minor">
            <a:schemeClr val="dk1"/>
          </a:fontRef>
        </p:style>
        <p:txBody>
          <a:bodyPr wrap="square" lIns="68573" tIns="34287" rIns="68573" bIns="34287">
            <a:spAutoFit/>
          </a:bodyPr>
          <a:lstStyle/>
          <a:p>
            <a:pPr>
              <a:lnSpc>
                <a:spcPct val="130000"/>
              </a:lnSpc>
              <a:spcAft>
                <a:spcPts val="500"/>
              </a:spcAft>
            </a:pPr>
            <a:r>
              <a:rPr lang="zh-CN" altLang="en-US" sz="1400" dirty="0" smtClean="0">
                <a:solidFill>
                  <a:schemeClr val="tx1">
                    <a:lumMod val="50000"/>
                    <a:lumOff val="50000"/>
                  </a:schemeClr>
                </a:solidFill>
                <a:latin typeface="+mj-ea"/>
                <a:ea typeface="+mj-ea"/>
                <a:sym typeface="微软雅黑" pitchFamily="34" charset="-122"/>
              </a:rPr>
              <a:t>尊敬的各位领导及各位同事：</a:t>
            </a:r>
          </a:p>
          <a:p>
            <a:pPr>
              <a:lnSpc>
                <a:spcPct val="130000"/>
              </a:lnSpc>
              <a:spcAft>
                <a:spcPts val="500"/>
              </a:spcAft>
            </a:pPr>
            <a:r>
              <a:rPr lang="zh-CN" altLang="en-US" sz="1400" dirty="0" smtClean="0">
                <a:solidFill>
                  <a:schemeClr val="tx1">
                    <a:lumMod val="50000"/>
                    <a:lumOff val="50000"/>
                  </a:schemeClr>
                </a:solidFill>
                <a:latin typeface="+mj-ea"/>
                <a:ea typeface="+mj-ea"/>
                <a:sym typeface="微软雅黑" pitchFamily="34" charset="-122"/>
              </a:rPr>
              <a:t>我于</a:t>
            </a:r>
            <a:r>
              <a:rPr lang="en-US" altLang="zh-CN" sz="1400" dirty="0" smtClean="0">
                <a:solidFill>
                  <a:schemeClr val="tx1">
                    <a:lumMod val="50000"/>
                    <a:lumOff val="50000"/>
                  </a:schemeClr>
                </a:solidFill>
                <a:latin typeface="+mj-ea"/>
                <a:ea typeface="+mj-ea"/>
                <a:sym typeface="微软雅黑" pitchFamily="34" charset="-122"/>
              </a:rPr>
              <a:t>2016</a:t>
            </a:r>
            <a:r>
              <a:rPr lang="zh-CN" altLang="en-US" sz="1400" dirty="0" smtClean="0">
                <a:solidFill>
                  <a:schemeClr val="tx1">
                    <a:lumMod val="50000"/>
                    <a:lumOff val="50000"/>
                  </a:schemeClr>
                </a:solidFill>
                <a:latin typeface="+mj-ea"/>
                <a:ea typeface="+mj-ea"/>
                <a:sym typeface="微软雅黑" pitchFamily="34" charset="-122"/>
              </a:rPr>
              <a:t>年</a:t>
            </a:r>
            <a:r>
              <a:rPr lang="en-US" altLang="zh-CN" sz="1400" dirty="0" smtClean="0">
                <a:solidFill>
                  <a:schemeClr val="tx1">
                    <a:lumMod val="50000"/>
                    <a:lumOff val="50000"/>
                  </a:schemeClr>
                </a:solidFill>
                <a:latin typeface="+mj-ea"/>
                <a:ea typeface="+mj-ea"/>
                <a:sym typeface="微软雅黑" pitchFamily="34" charset="-122"/>
              </a:rPr>
              <a:t>12</a:t>
            </a:r>
            <a:r>
              <a:rPr lang="zh-CN" altLang="en-US" sz="1400" dirty="0" smtClean="0">
                <a:solidFill>
                  <a:schemeClr val="tx1">
                    <a:lumMod val="50000"/>
                    <a:lumOff val="50000"/>
                  </a:schemeClr>
                </a:solidFill>
                <a:latin typeface="+mj-ea"/>
                <a:ea typeface="+mj-ea"/>
                <a:sym typeface="微软雅黑" pitchFamily="34" charset="-122"/>
              </a:rPr>
              <a:t>日加入到武汉武煤百江阿波罗燃气有限公司增值业务部这个大团队中。并于</a:t>
            </a:r>
            <a:r>
              <a:rPr lang="en-US" altLang="zh-CN" sz="1400" dirty="0" smtClean="0">
                <a:solidFill>
                  <a:schemeClr val="tx1">
                    <a:lumMod val="50000"/>
                    <a:lumOff val="50000"/>
                  </a:schemeClr>
                </a:solidFill>
                <a:latin typeface="+mj-ea"/>
                <a:ea typeface="+mj-ea"/>
                <a:sym typeface="微软雅黑" pitchFamily="34" charset="-122"/>
              </a:rPr>
              <a:t>2017</a:t>
            </a:r>
            <a:r>
              <a:rPr lang="zh-CN" altLang="en-US" sz="1400" dirty="0" smtClean="0">
                <a:solidFill>
                  <a:schemeClr val="tx1">
                    <a:lumMod val="50000"/>
                    <a:lumOff val="50000"/>
                  </a:schemeClr>
                </a:solidFill>
                <a:latin typeface="+mj-ea"/>
                <a:ea typeface="+mj-ea"/>
                <a:sym typeface="微软雅黑" pitchFamily="34" charset="-122"/>
              </a:rPr>
              <a:t>年主要负责增值</a:t>
            </a:r>
            <a:r>
              <a:rPr lang="zh-CN" altLang="en-US" sz="1400" dirty="0" smtClean="0">
                <a:solidFill>
                  <a:schemeClr val="tx1">
                    <a:lumMod val="50000"/>
                    <a:lumOff val="50000"/>
                  </a:schemeClr>
                </a:solidFill>
                <a:latin typeface="+mj-ea"/>
                <a:ea typeface="+mj-ea"/>
                <a:sym typeface="微软雅黑" pitchFamily="34" charset="-122"/>
              </a:rPr>
              <a:t>业务部保险与广告业务。随着紧张而充实的工作节奏，</a:t>
            </a:r>
            <a:r>
              <a:rPr lang="zh-CN" altLang="en-US" sz="1400" dirty="0" smtClean="0">
                <a:solidFill>
                  <a:schemeClr val="tx1">
                    <a:lumMod val="50000"/>
                    <a:lumOff val="50000"/>
                  </a:schemeClr>
                </a:solidFill>
                <a:latin typeface="+mj-ea"/>
                <a:ea typeface="+mj-ea"/>
                <a:sym typeface="微软雅黑" pitchFamily="34" charset="-122"/>
              </a:rPr>
              <a:t>不知不觉一年已经将要过去</a:t>
            </a:r>
            <a:r>
              <a:rPr lang="zh-CN" altLang="en-US" sz="1400" dirty="0" smtClean="0">
                <a:solidFill>
                  <a:schemeClr val="tx1">
                    <a:lumMod val="50000"/>
                    <a:lumOff val="50000"/>
                  </a:schemeClr>
                </a:solidFill>
                <a:latin typeface="+mj-ea"/>
                <a:ea typeface="+mj-ea"/>
                <a:sym typeface="微软雅黑" pitchFamily="34" charset="-122"/>
              </a:rPr>
              <a:t>，回顾</a:t>
            </a:r>
            <a:r>
              <a:rPr lang="zh-CN" altLang="en-US" sz="1400" dirty="0" smtClean="0">
                <a:solidFill>
                  <a:schemeClr val="tx1">
                    <a:lumMod val="50000"/>
                    <a:lumOff val="50000"/>
                  </a:schemeClr>
                </a:solidFill>
                <a:latin typeface="+mj-ea"/>
                <a:ea typeface="+mj-ea"/>
                <a:sym typeface="微软雅黑" pitchFamily="34" charset="-122"/>
              </a:rPr>
              <a:t>这近一年的</a:t>
            </a:r>
            <a:r>
              <a:rPr lang="zh-CN" altLang="en-US" sz="1400" dirty="0" smtClean="0">
                <a:solidFill>
                  <a:schemeClr val="tx1">
                    <a:lumMod val="50000"/>
                    <a:lumOff val="50000"/>
                  </a:schemeClr>
                </a:solidFill>
                <a:latin typeface="+mj-ea"/>
                <a:ea typeface="+mj-ea"/>
                <a:sym typeface="微软雅黑" pitchFamily="34" charset="-122"/>
              </a:rPr>
              <a:t>点点滴滴，让我</a:t>
            </a:r>
            <a:r>
              <a:rPr lang="zh-CN" altLang="en-US" sz="1400" dirty="0" smtClean="0">
                <a:solidFill>
                  <a:schemeClr val="tx1">
                    <a:lumMod val="50000"/>
                    <a:lumOff val="50000"/>
                  </a:schemeClr>
                </a:solidFill>
                <a:latin typeface="+mj-ea"/>
                <a:ea typeface="+mj-ea"/>
                <a:sym typeface="微软雅黑" pitchFamily="34" charset="-122"/>
              </a:rPr>
              <a:t>对开展增值业务工作的重要性及对公司的发展方向有了</a:t>
            </a:r>
            <a:r>
              <a:rPr lang="zh-CN" altLang="en-US" sz="1400" dirty="0" smtClean="0">
                <a:solidFill>
                  <a:schemeClr val="tx1">
                    <a:lumMod val="50000"/>
                    <a:lumOff val="50000"/>
                  </a:schemeClr>
                </a:solidFill>
                <a:latin typeface="+mj-ea"/>
                <a:ea typeface="+mj-ea"/>
                <a:sym typeface="微软雅黑" pitchFamily="34" charset="-122"/>
              </a:rPr>
              <a:t>一个全面而深刻的认识，同时让我自己的工作能力和个人价值观有了很大的提升，现将我近期的工作汇报如下：</a:t>
            </a:r>
          </a:p>
          <a:p>
            <a:pPr>
              <a:lnSpc>
                <a:spcPct val="130000"/>
              </a:lnSpc>
              <a:spcAft>
                <a:spcPts val="500"/>
              </a:spcAft>
            </a:pPr>
            <a:endParaRPr lang="zh-CN" altLang="en-US" sz="1400" dirty="0">
              <a:solidFill>
                <a:schemeClr val="tx1">
                  <a:lumMod val="50000"/>
                  <a:lumOff val="50000"/>
                </a:schemeClr>
              </a:solidFill>
              <a:latin typeface="+mj-ea"/>
              <a:ea typeface="+mj-ea"/>
              <a:sym typeface="微软雅黑" pitchFamily="34" charset="-122"/>
            </a:endParaRPr>
          </a:p>
        </p:txBody>
      </p:sp>
      <p:sp>
        <p:nvSpPr>
          <p:cNvPr id="11" name="椭圆 10"/>
          <p:cNvSpPr/>
          <p:nvPr/>
        </p:nvSpPr>
        <p:spPr>
          <a:xfrm flipH="1">
            <a:off x="1557251" y="2101823"/>
            <a:ext cx="244519" cy="244519"/>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itchFamily="34" charset="-122"/>
            </a:endParaRPr>
          </a:p>
        </p:txBody>
      </p:sp>
      <p:grpSp>
        <p:nvGrpSpPr>
          <p:cNvPr id="12" name="组合 11"/>
          <p:cNvGrpSpPr/>
          <p:nvPr/>
        </p:nvGrpSpPr>
        <p:grpSpPr>
          <a:xfrm>
            <a:off x="642159" y="1591817"/>
            <a:ext cx="700093" cy="700092"/>
            <a:chOff x="304800" y="673100"/>
            <a:chExt cx="4000500" cy="4000500"/>
          </a:xfrm>
          <a:effectLst>
            <a:outerShdw blurRad="444500" dist="254000" dir="8100000" algn="tr" rotWithShape="0">
              <a:prstClr val="black">
                <a:alpha val="50000"/>
              </a:prstClr>
            </a:outerShdw>
          </a:effectLst>
        </p:grpSpPr>
        <p:sp>
          <p:nvSpPr>
            <p:cNvPr id="13" name="同心圆 1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itchFamily="34" charset="-122"/>
              </a:endParaRPr>
            </a:p>
          </p:txBody>
        </p:sp>
        <p:sp>
          <p:nvSpPr>
            <p:cNvPr id="14" name="椭圆 1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itchFamily="34" charset="-122"/>
              </a:endParaRPr>
            </a:p>
          </p:txBody>
        </p:sp>
      </p:grpSp>
      <p:grpSp>
        <p:nvGrpSpPr>
          <p:cNvPr id="15" name="组合 14"/>
          <p:cNvGrpSpPr/>
          <p:nvPr/>
        </p:nvGrpSpPr>
        <p:grpSpPr>
          <a:xfrm>
            <a:off x="1647781" y="1144822"/>
            <a:ext cx="2586211" cy="916026"/>
            <a:chOff x="4304043" y="1286668"/>
            <a:chExt cx="3837944" cy="2757793"/>
          </a:xfrm>
          <a:effectLst>
            <a:outerShdw blurRad="381000" dist="254000" dir="8100000" algn="tr" rotWithShape="0">
              <a:prstClr val="black">
                <a:alpha val="40000"/>
              </a:prstClr>
            </a:outerShdw>
          </a:effectLst>
        </p:grpSpPr>
        <p:sp>
          <p:nvSpPr>
            <p:cNvPr id="16" name="圆角矩形 15"/>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j-ea"/>
                <a:ea typeface="+mj-ea"/>
              </a:endParaRPr>
            </a:p>
          </p:txBody>
        </p:sp>
        <p:sp>
          <p:nvSpPr>
            <p:cNvPr id="17" name="圆角矩形 16"/>
            <p:cNvSpPr/>
            <p:nvPr/>
          </p:nvSpPr>
          <p:spPr>
            <a:xfrm>
              <a:off x="4351930" y="1294473"/>
              <a:ext cx="3742172" cy="2663320"/>
            </a:xfrm>
            <a:prstGeom prst="roundRect">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400" b="1" spc="300" dirty="0" smtClean="0">
                  <a:solidFill>
                    <a:schemeClr val="bg1"/>
                  </a:solidFill>
                  <a:latin typeface="+mj-ea"/>
                  <a:ea typeface="+mj-ea"/>
                </a:rPr>
                <a:t>前言</a:t>
              </a:r>
              <a:endParaRPr lang="zh-CN" altLang="en-US" sz="4400" b="1" spc="300" dirty="0">
                <a:solidFill>
                  <a:schemeClr val="bg1"/>
                </a:solidFill>
                <a:latin typeface="+mj-ea"/>
                <a:ea typeface="+mj-ea"/>
              </a:endParaRPr>
            </a:p>
          </p:txBody>
        </p:sp>
      </p:grpSp>
      <p:pic>
        <p:nvPicPr>
          <p:cNvPr id="19" name="图片 18" descr="427140650.jpg"/>
          <p:cNvPicPr>
            <a:picLocks noChangeAspect="1"/>
          </p:cNvPicPr>
          <p:nvPr/>
        </p:nvPicPr>
        <p:blipFill>
          <a:blip r:embed="rId3"/>
          <a:stretch>
            <a:fillRect/>
          </a:stretch>
        </p:blipFill>
        <p:spPr>
          <a:xfrm>
            <a:off x="9350757" y="838459"/>
            <a:ext cx="1191600" cy="1593014"/>
          </a:xfrm>
          <a:prstGeom prst="rect">
            <a:avLst/>
          </a:prstGeom>
        </p:spPr>
      </p:pic>
      <p:pic>
        <p:nvPicPr>
          <p:cNvPr id="20" name="图片 19" descr="381763674.jpg"/>
          <p:cNvPicPr>
            <a:picLocks noChangeAspect="1"/>
          </p:cNvPicPr>
          <p:nvPr/>
        </p:nvPicPr>
        <p:blipFill>
          <a:blip r:embed="rId4"/>
          <a:stretch>
            <a:fillRect/>
          </a:stretch>
        </p:blipFill>
        <p:spPr>
          <a:xfrm>
            <a:off x="7324123" y="841867"/>
            <a:ext cx="1190700" cy="1587600"/>
          </a:xfrm>
          <a:prstGeom prst="rect">
            <a:avLst/>
          </a:prstGeom>
        </p:spPr>
      </p:pic>
    </p:spTree>
    <p:extLst>
      <p:ext uri="{BB962C8B-B14F-4D97-AF65-F5344CB8AC3E}">
        <p14:creationId xmlns:p14="http://schemas.microsoft.com/office/powerpoint/2010/main" val="1337781845"/>
      </p:ext>
    </p:extLst>
  </p:cSld>
  <p:clrMapOvr>
    <a:masterClrMapping/>
  </p:clrMapOvr>
  <mc:AlternateContent xmlns:mc="http://schemas.openxmlformats.org/markup-compatibility/2006" xmlns:p14="http://schemas.microsoft.com/office/powerpoint/2010/main">
    <mc:Choice Requires="p14">
      <p:transition spd="slow" p14:dur="125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1000"/>
                                        <p:tgtEl>
                                          <p:spTgt spid="7"/>
                                        </p:tgtEl>
                                      </p:cBhvr>
                                    </p:animEffect>
                                  </p:childTnLst>
                                </p:cTn>
                              </p:par>
                              <p:par>
                                <p:cTn id="13" presetID="52"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Scale>
                                      <p:cBhvr>
                                        <p:cTn id="15"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11"/>
                                        </p:tgtEl>
                                        <p:attrNameLst>
                                          <p:attrName>ppt_x</p:attrName>
                                          <p:attrName>ppt_y</p:attrName>
                                        </p:attrNameLst>
                                      </p:cBhvr>
                                    </p:animMotion>
                                    <p:animEffect transition="in" filter="fade">
                                      <p:cBhvr>
                                        <p:cTn id="17" dur="1000"/>
                                        <p:tgtEl>
                                          <p:spTgt spid="11"/>
                                        </p:tgtEl>
                                      </p:cBhvr>
                                    </p:animEffect>
                                  </p:childTnLst>
                                </p:cTn>
                              </p:par>
                              <p:par>
                                <p:cTn id="18" presetID="52" presetClass="entr" presetSubtype="0" fill="hold" nodeType="withEffect">
                                  <p:stCondLst>
                                    <p:cond delay="250"/>
                                  </p:stCondLst>
                                  <p:childTnLst>
                                    <p:set>
                                      <p:cBhvr>
                                        <p:cTn id="19" dur="1" fill="hold">
                                          <p:stCondLst>
                                            <p:cond delay="0"/>
                                          </p:stCondLst>
                                        </p:cTn>
                                        <p:tgtEl>
                                          <p:spTgt spid="12"/>
                                        </p:tgtEl>
                                        <p:attrNameLst>
                                          <p:attrName>style.visibility</p:attrName>
                                        </p:attrNameLst>
                                      </p:cBhvr>
                                      <p:to>
                                        <p:strVal val="visible"/>
                                      </p:to>
                                    </p:set>
                                    <p:animScale>
                                      <p:cBhvr>
                                        <p:cTn id="20"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12"/>
                                        </p:tgtEl>
                                        <p:attrNameLst>
                                          <p:attrName>ppt_x</p:attrName>
                                          <p:attrName>ppt_y</p:attrName>
                                        </p:attrNameLst>
                                      </p:cBhvr>
                                    </p:animMotion>
                                    <p:animEffect transition="in" filter="fade">
                                      <p:cBhvr>
                                        <p:cTn id="22" dur="1000"/>
                                        <p:tgtEl>
                                          <p:spTgt spid="12"/>
                                        </p:tgtEl>
                                      </p:cBhvr>
                                    </p:animEffect>
                                  </p:childTnLst>
                                </p:cTn>
                              </p:par>
                            </p:childTnLst>
                          </p:cTn>
                        </p:par>
                        <p:par>
                          <p:cTn id="23" fill="hold">
                            <p:stCondLst>
                              <p:cond delay="1750"/>
                            </p:stCondLst>
                            <p:childTnLst>
                              <p:par>
                                <p:cTn id="24" presetID="22" presetClass="entr" presetSubtype="8" fill="hold" grpId="0" nodeType="afterEffect">
                                  <p:stCondLst>
                                    <p:cond delay="0"/>
                                  </p:stCondLst>
                                  <p:iterate type="lt">
                                    <p:tmPct val="30000"/>
                                  </p:iterate>
                                  <p:childTnLst>
                                    <p:set>
                                      <p:cBhvr>
                                        <p:cTn id="25" dur="1" fill="hold">
                                          <p:stCondLst>
                                            <p:cond delay="0"/>
                                          </p:stCondLst>
                                        </p:cTn>
                                        <p:tgtEl>
                                          <p:spTgt spid="10"/>
                                        </p:tgtEl>
                                        <p:attrNameLst>
                                          <p:attrName>style.visibility</p:attrName>
                                        </p:attrNameLst>
                                      </p:cBhvr>
                                      <p:to>
                                        <p:strVal val="visible"/>
                                      </p:to>
                                    </p:set>
                                    <p:animEffect transition="in" filter="wipe(left)">
                                      <p:cBhvr>
                                        <p:cTn id="26" dur="100"/>
                                        <p:tgtEl>
                                          <p:spTgt spid="10"/>
                                        </p:tgtEl>
                                      </p:cBhvr>
                                    </p:animEffect>
                                  </p:childTnLst>
                                </p:cTn>
                              </p:par>
                              <p:par>
                                <p:cTn id="27" presetID="36" presetClass="emph" presetSubtype="0" fill="hold" grpId="1" nodeType="withEffect">
                                  <p:stCondLst>
                                    <p:cond delay="0"/>
                                  </p:stCondLst>
                                  <p:iterate type="lt">
                                    <p:tmPct val="30000"/>
                                  </p:iterate>
                                  <p:childTnLst>
                                    <p:animScale>
                                      <p:cBhvr>
                                        <p:cTn id="28" dur="50" autoRev="1" fill="hold">
                                          <p:stCondLst>
                                            <p:cond delay="0"/>
                                          </p:stCondLst>
                                        </p:cTn>
                                        <p:tgtEl>
                                          <p:spTgt spid="10"/>
                                        </p:tgtEl>
                                      </p:cBhvr>
                                      <p:to x="80000" y="100000"/>
                                    </p:animScale>
                                    <p:anim by="(#ppt_w*0.10)" calcmode="lin" valueType="num">
                                      <p:cBhvr>
                                        <p:cTn id="29" dur="50" autoRev="1" fill="hold">
                                          <p:stCondLst>
                                            <p:cond delay="0"/>
                                          </p:stCondLst>
                                        </p:cTn>
                                        <p:tgtEl>
                                          <p:spTgt spid="10"/>
                                        </p:tgtEl>
                                        <p:attrNameLst>
                                          <p:attrName>ppt_x</p:attrName>
                                        </p:attrNameLst>
                                      </p:cBhvr>
                                    </p:anim>
                                    <p:anim by="(-#ppt_w*0.10)" calcmode="lin" valueType="num">
                                      <p:cBhvr>
                                        <p:cTn id="30" dur="50" autoRev="1" fill="hold">
                                          <p:stCondLst>
                                            <p:cond delay="0"/>
                                          </p:stCondLst>
                                        </p:cTn>
                                        <p:tgtEl>
                                          <p:spTgt spid="10"/>
                                        </p:tgtEl>
                                        <p:attrNameLst>
                                          <p:attrName>ppt_y</p:attrName>
                                        </p:attrNameLst>
                                      </p:cBhvr>
                                    </p:anim>
                                    <p:animRot by="-480000">
                                      <p:cBhvr>
                                        <p:cTn id="31" dur="50" autoRev="1" fill="hold">
                                          <p:stCondLst>
                                            <p:cond delay="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autoUpdateAnimBg="0"/>
      <p:bldP spid="10" grpId="0" animBg="1"/>
      <p:bldP spid="10" grpId="1"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64"/>
          <p:cNvSpPr txBox="1"/>
          <p:nvPr/>
        </p:nvSpPr>
        <p:spPr>
          <a:xfrm>
            <a:off x="2412103" y="4716537"/>
            <a:ext cx="1138452" cy="338554"/>
          </a:xfrm>
          <a:prstGeom prst="rect">
            <a:avLst/>
          </a:prstGeom>
          <a:noFill/>
        </p:spPr>
        <p:txBody>
          <a:bodyPr wrap="none" rtlCol="0">
            <a:spAutoFit/>
          </a:bodyPr>
          <a:lstStyle>
            <a:defPPr>
              <a:defRPr lang="zh-CN"/>
            </a:defPPr>
            <a:lvl1pPr>
              <a:defRPr sz="1800">
                <a:solidFill>
                  <a:schemeClr val="tx1">
                    <a:lumMod val="75000"/>
                    <a:lumOff val="25000"/>
                  </a:schemeClr>
                </a:solidFill>
              </a:defRPr>
            </a:lvl1pPr>
          </a:lstStyle>
          <a:p>
            <a:pPr algn="ctr"/>
            <a:r>
              <a:rPr lang="en-US" altLang="zh-CN" sz="1600" dirty="0">
                <a:solidFill>
                  <a:schemeClr val="tx1">
                    <a:lumMod val="65000"/>
                    <a:lumOff val="35000"/>
                  </a:schemeClr>
                </a:solidFill>
                <a:latin typeface="+mj-ea"/>
                <a:ea typeface="+mj-ea"/>
              </a:rPr>
              <a:t>PART </a:t>
            </a:r>
            <a:r>
              <a:rPr lang="en-US" altLang="zh-CN" sz="1600" dirty="0" smtClean="0">
                <a:solidFill>
                  <a:schemeClr val="tx1">
                    <a:lumMod val="65000"/>
                    <a:lumOff val="35000"/>
                  </a:schemeClr>
                </a:solidFill>
                <a:latin typeface="+mj-ea"/>
                <a:ea typeface="+mj-ea"/>
              </a:rPr>
              <a:t>ONE</a:t>
            </a:r>
            <a:endParaRPr lang="zh-CN" altLang="en-US" sz="1600" dirty="0">
              <a:solidFill>
                <a:schemeClr val="tx1">
                  <a:lumMod val="65000"/>
                  <a:lumOff val="35000"/>
                </a:schemeClr>
              </a:solidFill>
              <a:latin typeface="+mj-ea"/>
              <a:ea typeface="+mj-ea"/>
            </a:endParaRPr>
          </a:p>
        </p:txBody>
      </p:sp>
      <p:sp>
        <p:nvSpPr>
          <p:cNvPr id="3" name="TextBox 66"/>
          <p:cNvSpPr txBox="1"/>
          <p:nvPr/>
        </p:nvSpPr>
        <p:spPr>
          <a:xfrm>
            <a:off x="5510276" y="4716537"/>
            <a:ext cx="1180130" cy="338554"/>
          </a:xfrm>
          <a:prstGeom prst="rect">
            <a:avLst/>
          </a:prstGeom>
          <a:noFill/>
        </p:spPr>
        <p:txBody>
          <a:bodyPr wrap="none" rtlCol="0">
            <a:spAutoFit/>
          </a:bodyPr>
          <a:lstStyle/>
          <a:p>
            <a:pPr algn="ctr"/>
            <a:r>
              <a:rPr lang="en-US" altLang="zh-CN" sz="1600" dirty="0">
                <a:solidFill>
                  <a:schemeClr val="tx1">
                    <a:lumMod val="65000"/>
                    <a:lumOff val="35000"/>
                  </a:schemeClr>
                </a:solidFill>
                <a:latin typeface="+mj-ea"/>
                <a:ea typeface="+mj-ea"/>
              </a:rPr>
              <a:t>PART </a:t>
            </a:r>
            <a:r>
              <a:rPr lang="en-US" altLang="zh-CN" sz="1600" dirty="0" smtClean="0">
                <a:solidFill>
                  <a:schemeClr val="tx1">
                    <a:lumMod val="65000"/>
                    <a:lumOff val="35000"/>
                  </a:schemeClr>
                </a:solidFill>
                <a:latin typeface="+mj-ea"/>
                <a:ea typeface="+mj-ea"/>
              </a:rPr>
              <a:t>TWO</a:t>
            </a:r>
            <a:endParaRPr lang="zh-CN" altLang="en-US" sz="1600" spc="100" dirty="0">
              <a:solidFill>
                <a:schemeClr val="tx1">
                  <a:lumMod val="65000"/>
                  <a:lumOff val="35000"/>
                </a:schemeClr>
              </a:solidFill>
              <a:latin typeface="+mj-ea"/>
              <a:ea typeface="+mj-ea"/>
            </a:endParaRPr>
          </a:p>
        </p:txBody>
      </p:sp>
      <p:sp>
        <p:nvSpPr>
          <p:cNvPr id="5" name="TextBox 66"/>
          <p:cNvSpPr txBox="1"/>
          <p:nvPr/>
        </p:nvSpPr>
        <p:spPr>
          <a:xfrm>
            <a:off x="8268462" y="4716537"/>
            <a:ext cx="1306768" cy="338554"/>
          </a:xfrm>
          <a:prstGeom prst="rect">
            <a:avLst/>
          </a:prstGeom>
          <a:noFill/>
        </p:spPr>
        <p:txBody>
          <a:bodyPr wrap="none" rtlCol="0">
            <a:spAutoFit/>
          </a:bodyPr>
          <a:lstStyle/>
          <a:p>
            <a:pPr algn="ctr"/>
            <a:r>
              <a:rPr lang="en-US" altLang="zh-CN" sz="1600" dirty="0">
                <a:solidFill>
                  <a:schemeClr val="tx1">
                    <a:lumMod val="65000"/>
                    <a:lumOff val="35000"/>
                  </a:schemeClr>
                </a:solidFill>
                <a:latin typeface="+mj-ea"/>
                <a:ea typeface="+mj-ea"/>
              </a:rPr>
              <a:t>PART </a:t>
            </a:r>
            <a:r>
              <a:rPr lang="en-US" altLang="zh-CN" sz="1600" dirty="0" smtClean="0">
                <a:solidFill>
                  <a:schemeClr val="tx1">
                    <a:lumMod val="65000"/>
                    <a:lumOff val="35000"/>
                  </a:schemeClr>
                </a:solidFill>
                <a:latin typeface="+mj-ea"/>
                <a:ea typeface="+mj-ea"/>
              </a:rPr>
              <a:t>THREE</a:t>
            </a:r>
            <a:endParaRPr lang="zh-CN" altLang="en-US" sz="1600" spc="100" dirty="0">
              <a:solidFill>
                <a:schemeClr val="tx1">
                  <a:lumMod val="65000"/>
                  <a:lumOff val="35000"/>
                </a:schemeClr>
              </a:solidFill>
              <a:latin typeface="+mj-ea"/>
              <a:ea typeface="+mj-ea"/>
            </a:endParaRPr>
          </a:p>
        </p:txBody>
      </p:sp>
      <p:sp>
        <p:nvSpPr>
          <p:cNvPr id="6" name="TextBox 64"/>
          <p:cNvSpPr txBox="1"/>
          <p:nvPr/>
        </p:nvSpPr>
        <p:spPr>
          <a:xfrm>
            <a:off x="2581221" y="5068790"/>
            <a:ext cx="800219" cy="461665"/>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defPPr>
              <a:defRPr lang="zh-CN"/>
            </a:defPPr>
            <a:lvl1pPr>
              <a:defRPr sz="1800">
                <a:solidFill>
                  <a:schemeClr val="tx1">
                    <a:lumMod val="75000"/>
                    <a:lumOff val="25000"/>
                  </a:schemeClr>
                </a:solidFill>
              </a:defRPr>
            </a:lvl1pPr>
          </a:lstStyle>
          <a:p>
            <a:pPr algn="ctr"/>
            <a:r>
              <a:rPr lang="zh-CN" altLang="en-US" sz="2400" dirty="0" smtClean="0">
                <a:solidFill>
                  <a:schemeClr val="tx1">
                    <a:lumMod val="65000"/>
                    <a:lumOff val="35000"/>
                  </a:schemeClr>
                </a:solidFill>
                <a:latin typeface="微软雅黑" panose="020B0503020204020204" pitchFamily="34" charset="-122"/>
                <a:ea typeface="微软雅黑" panose="020B0503020204020204" pitchFamily="34" charset="-122"/>
              </a:rPr>
              <a:t>保险</a:t>
            </a:r>
            <a:endPar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66"/>
          <p:cNvSpPr txBox="1"/>
          <p:nvPr/>
        </p:nvSpPr>
        <p:spPr>
          <a:xfrm>
            <a:off x="5657488" y="5068790"/>
            <a:ext cx="825867" cy="461665"/>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pPr algn="ctr"/>
            <a:r>
              <a:rPr lang="zh-CN" altLang="en-US" sz="2400" spc="100" dirty="0" smtClean="0">
                <a:solidFill>
                  <a:schemeClr val="tx1">
                    <a:lumMod val="65000"/>
                    <a:lumOff val="35000"/>
                  </a:schemeClr>
                </a:solidFill>
                <a:latin typeface="微软雅黑" panose="020B0503020204020204" pitchFamily="34" charset="-122"/>
                <a:ea typeface="微软雅黑" panose="020B0503020204020204" pitchFamily="34" charset="-122"/>
              </a:rPr>
              <a:t>广告</a:t>
            </a:r>
            <a:endParaRPr lang="zh-CN" altLang="en-US" sz="24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 name="TextBox 66"/>
          <p:cNvSpPr txBox="1"/>
          <p:nvPr/>
        </p:nvSpPr>
        <p:spPr>
          <a:xfrm>
            <a:off x="7705644" y="5068790"/>
            <a:ext cx="2749472" cy="461665"/>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pPr algn="ctr"/>
            <a:r>
              <a:rPr lang="zh-CN" altLang="en-US" spc="100" dirty="0" smtClean="0">
                <a:solidFill>
                  <a:schemeClr val="tx1">
                    <a:lumMod val="65000"/>
                    <a:lumOff val="35000"/>
                  </a:schemeClr>
                </a:solidFill>
                <a:latin typeface="微软雅黑" panose="020B0503020204020204" pitchFamily="34" charset="-122"/>
                <a:ea typeface="微软雅黑" panose="020B0503020204020204" pitchFamily="34" charset="-122"/>
              </a:rPr>
              <a:t>增值</a:t>
            </a:r>
            <a:r>
              <a:rPr lang="zh-CN" altLang="en-US" spc="100" dirty="0" smtClean="0">
                <a:solidFill>
                  <a:schemeClr val="tx1">
                    <a:lumMod val="65000"/>
                    <a:lumOff val="35000"/>
                  </a:schemeClr>
                </a:solidFill>
                <a:latin typeface="微软雅黑" panose="020B0503020204020204" pitchFamily="34" charset="-122"/>
                <a:ea typeface="微软雅黑" panose="020B0503020204020204" pitchFamily="34" charset="-122"/>
              </a:rPr>
              <a:t>业务其它工作</a:t>
            </a:r>
            <a:endParaRPr lang="zh-CN" altLang="en-US" sz="24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4573765" y="-101919"/>
            <a:ext cx="3137307" cy="3137307"/>
            <a:chOff x="304800" y="673100"/>
            <a:chExt cx="4000500" cy="4000500"/>
          </a:xfrm>
          <a:effectLst>
            <a:outerShdw blurRad="444500" dist="254000" dir="6840000" algn="tr" rotWithShape="0">
              <a:prstClr val="black">
                <a:alpha val="50000"/>
              </a:prstClr>
            </a:outerShdw>
          </a:effectLst>
        </p:grpSpPr>
        <p:sp>
          <p:nvSpPr>
            <p:cNvPr id="11" name="同心圆 1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itchFamily="34" charset="-122"/>
              </a:endParaRPr>
            </a:p>
          </p:txBody>
        </p:sp>
        <p:sp>
          <p:nvSpPr>
            <p:cNvPr id="12" name="椭圆 1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itchFamily="34" charset="-122"/>
              </a:endParaRPr>
            </a:p>
          </p:txBody>
        </p:sp>
      </p:grpSp>
      <p:sp>
        <p:nvSpPr>
          <p:cNvPr id="13" name="椭圆 12"/>
          <p:cNvSpPr/>
          <p:nvPr/>
        </p:nvSpPr>
        <p:spPr>
          <a:xfrm>
            <a:off x="6445941" y="3019791"/>
            <a:ext cx="366369" cy="36636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6050829" y="3177574"/>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7125915" y="3015996"/>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6" name="椭圆 15"/>
          <p:cNvSpPr/>
          <p:nvPr/>
        </p:nvSpPr>
        <p:spPr>
          <a:xfrm>
            <a:off x="5088668" y="2843368"/>
            <a:ext cx="333939" cy="333939"/>
          </a:xfrm>
          <a:prstGeom prst="ellipse">
            <a:avLst/>
          </a:prstGeom>
          <a:gradFill>
            <a:gsLst>
              <a:gs pos="0">
                <a:srgbClr val="067FC9"/>
              </a:gs>
              <a:gs pos="100000">
                <a:srgbClr val="00B2CA"/>
              </a:gs>
            </a:gsLst>
            <a:lin ang="2700000" scaled="1"/>
          </a:gra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7" name="椭圆 16"/>
          <p:cNvSpPr/>
          <p:nvPr/>
        </p:nvSpPr>
        <p:spPr>
          <a:xfrm>
            <a:off x="5490301" y="2809567"/>
            <a:ext cx="366369" cy="366369"/>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8" name="椭圆 17"/>
          <p:cNvSpPr/>
          <p:nvPr/>
        </p:nvSpPr>
        <p:spPr>
          <a:xfrm>
            <a:off x="5803402" y="3191585"/>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7317631" y="2944857"/>
            <a:ext cx="429535" cy="429535"/>
          </a:xfrm>
          <a:prstGeom prst="ellipse">
            <a:avLst/>
          </a:prstGeom>
          <a:gradFill>
            <a:gsLst>
              <a:gs pos="0">
                <a:srgbClr val="067FC9"/>
              </a:gs>
              <a:gs pos="100000">
                <a:srgbClr val="00B2CA"/>
              </a:gs>
            </a:gsLst>
            <a:lin ang="2700000" scaled="1"/>
          </a:gra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4652079" y="3019615"/>
            <a:ext cx="366369" cy="36636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4271800" y="3194591"/>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739389" y="2775256"/>
            <a:ext cx="366369" cy="36636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3" name="椭圆 22"/>
          <p:cNvSpPr/>
          <p:nvPr/>
        </p:nvSpPr>
        <p:spPr>
          <a:xfrm>
            <a:off x="5297115" y="3090367"/>
            <a:ext cx="183185" cy="183185"/>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893459" y="3191585"/>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573766" y="1056983"/>
            <a:ext cx="3251219" cy="923330"/>
          </a:xfrm>
          <a:prstGeom prst="rect">
            <a:avLst/>
          </a:prstGeom>
          <a:noFill/>
        </p:spPr>
        <p:txBody>
          <a:bodyPr wrap="square" rtlCol="0">
            <a:spAutoFit/>
          </a:bodyPr>
          <a:lstStyle/>
          <a:p>
            <a:pPr algn="ctr"/>
            <a:r>
              <a:rPr lang="zh-CN" altLang="en-US" sz="5400" b="1" dirty="0" smtClean="0">
                <a:solidFill>
                  <a:schemeClr val="tx1">
                    <a:lumMod val="65000"/>
                    <a:lumOff val="35000"/>
                  </a:schemeClr>
                </a:solidFill>
                <a:effectLst>
                  <a:innerShdw blurRad="63500" dist="50800" dir="13500000">
                    <a:prstClr val="black">
                      <a:alpha val="50000"/>
                    </a:prstClr>
                  </a:innerShdw>
                </a:effectLst>
                <a:latin typeface="微软雅黑" pitchFamily="34" charset="-122"/>
                <a:ea typeface="微软雅黑" pitchFamily="34" charset="-122"/>
              </a:rPr>
              <a:t>工作内容</a:t>
            </a:r>
            <a:endParaRPr lang="zh-CN" altLang="en-US" sz="5400" b="1" dirty="0">
              <a:solidFill>
                <a:schemeClr val="tx1">
                  <a:lumMod val="65000"/>
                  <a:lumOff val="35000"/>
                </a:schemeClr>
              </a:solidFill>
              <a:effectLst>
                <a:innerShdw blurRad="63500" dist="50800" dir="13500000">
                  <a:prstClr val="black">
                    <a:alpha val="50000"/>
                  </a:prstClr>
                </a:innerShdw>
              </a:effectLst>
              <a:latin typeface="微软雅黑" pitchFamily="34" charset="-122"/>
              <a:ea typeface="微软雅黑" pitchFamily="34" charset="-122"/>
            </a:endParaRPr>
          </a:p>
        </p:txBody>
      </p:sp>
      <p:sp>
        <p:nvSpPr>
          <p:cNvPr id="26" name="Rectangle 4"/>
          <p:cNvSpPr txBox="1">
            <a:spLocks noChangeArrowheads="1"/>
          </p:cNvSpPr>
          <p:nvPr/>
        </p:nvSpPr>
        <p:spPr bwMode="auto">
          <a:xfrm>
            <a:off x="5286593" y="1997276"/>
            <a:ext cx="1829944" cy="508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8" tIns="45713" rIns="91428" bIns="45713" numCol="1" anchor="ctr" anchorCtr="0" compatLnSpc="1">
            <a:prstTxWarp prst="textNoShape">
              <a:avLst/>
            </a:prstTxWarp>
          </a:bodyPr>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en-US" altLang="zh-CN" sz="2800" dirty="0" smtClean="0">
                <a:solidFill>
                  <a:schemeClr val="tx1">
                    <a:lumMod val="65000"/>
                    <a:lumOff val="35000"/>
                  </a:schemeClr>
                </a:solidFill>
                <a:effectLst>
                  <a:innerShdw blurRad="63500" dist="50800" dir="13500000">
                    <a:prstClr val="black">
                      <a:alpha val="50000"/>
                    </a:prstClr>
                  </a:innerShdw>
                </a:effectLst>
                <a:latin typeface="微软雅黑" pitchFamily="34" charset="-122"/>
                <a:ea typeface="微软雅黑" pitchFamily="34" charset="-122"/>
              </a:rPr>
              <a:t>2017</a:t>
            </a:r>
            <a:endParaRPr lang="zh-CN" altLang="en-US" sz="2800" dirty="0">
              <a:solidFill>
                <a:schemeClr val="tx1">
                  <a:lumMod val="65000"/>
                  <a:lumOff val="35000"/>
                </a:schemeClr>
              </a:solidFill>
              <a:effectLst>
                <a:innerShdw blurRad="63500" dist="50800" dir="13500000">
                  <a:prstClr val="black">
                    <a:alpha val="50000"/>
                  </a:prstClr>
                </a:innerShdw>
              </a:effectLst>
            </a:endParaRPr>
          </a:p>
        </p:txBody>
      </p:sp>
      <p:grpSp>
        <p:nvGrpSpPr>
          <p:cNvPr id="27" name="组合 26"/>
          <p:cNvGrpSpPr/>
          <p:nvPr/>
        </p:nvGrpSpPr>
        <p:grpSpPr>
          <a:xfrm>
            <a:off x="8026245" y="2550171"/>
            <a:ext cx="1869059" cy="1869042"/>
            <a:chOff x="5196486" y="5946187"/>
            <a:chExt cx="305647" cy="305644"/>
          </a:xfrm>
        </p:grpSpPr>
        <p:grpSp>
          <p:nvGrpSpPr>
            <p:cNvPr id="28" name="组合 27"/>
            <p:cNvGrpSpPr/>
            <p:nvPr/>
          </p:nvGrpSpPr>
          <p:grpSpPr>
            <a:xfrm>
              <a:off x="5196486" y="5946187"/>
              <a:ext cx="305647" cy="305644"/>
              <a:chOff x="1517330" y="1125257"/>
              <a:chExt cx="2204282" cy="2204282"/>
            </a:xfrm>
          </p:grpSpPr>
          <p:sp>
            <p:nvSpPr>
              <p:cNvPr id="30" name="椭圆 29"/>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31" name="椭圆 30"/>
              <p:cNvSpPr/>
              <p:nvPr/>
            </p:nvSpPr>
            <p:spPr>
              <a:xfrm>
                <a:off x="1719372" y="1327297"/>
                <a:ext cx="1800200" cy="1800200"/>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29" name="Freeform 44"/>
            <p:cNvSpPr>
              <a:spLocks noEditPoints="1"/>
            </p:cNvSpPr>
            <p:nvPr/>
          </p:nvSpPr>
          <p:spPr bwMode="auto">
            <a:xfrm>
              <a:off x="5260211" y="6030324"/>
              <a:ext cx="170620" cy="13736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a:solidFill>
                  <a:srgbClr val="C00000"/>
                </a:solidFill>
              </a:endParaRPr>
            </a:p>
          </p:txBody>
        </p:sp>
      </p:grpSp>
      <p:grpSp>
        <p:nvGrpSpPr>
          <p:cNvPr id="37" name="组合 36"/>
          <p:cNvGrpSpPr/>
          <p:nvPr/>
        </p:nvGrpSpPr>
        <p:grpSpPr>
          <a:xfrm>
            <a:off x="2071726" y="2550171"/>
            <a:ext cx="1869059" cy="1869042"/>
            <a:chOff x="4299766" y="5946187"/>
            <a:chExt cx="305647" cy="305644"/>
          </a:xfrm>
        </p:grpSpPr>
        <p:grpSp>
          <p:nvGrpSpPr>
            <p:cNvPr id="38" name="组合 37"/>
            <p:cNvGrpSpPr/>
            <p:nvPr/>
          </p:nvGrpSpPr>
          <p:grpSpPr>
            <a:xfrm>
              <a:off x="4299766" y="5946187"/>
              <a:ext cx="305647" cy="305644"/>
              <a:chOff x="1517330" y="1125257"/>
              <a:chExt cx="2204282" cy="2204282"/>
            </a:xfrm>
          </p:grpSpPr>
          <p:sp>
            <p:nvSpPr>
              <p:cNvPr id="40" name="椭圆 39"/>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41" name="椭圆 40"/>
              <p:cNvSpPr/>
              <p:nvPr/>
            </p:nvSpPr>
            <p:spPr>
              <a:xfrm>
                <a:off x="1719372" y="1327298"/>
                <a:ext cx="1800200" cy="1800200"/>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39" name="Freeform 45"/>
            <p:cNvSpPr>
              <a:spLocks noEditPoints="1"/>
            </p:cNvSpPr>
            <p:nvPr/>
          </p:nvSpPr>
          <p:spPr bwMode="auto">
            <a:xfrm>
              <a:off x="4381353" y="6022165"/>
              <a:ext cx="142472" cy="146367"/>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a:solidFill>
                  <a:srgbClr val="C00000"/>
                </a:solidFill>
              </a:endParaRPr>
            </a:p>
          </p:txBody>
        </p:sp>
      </p:grpSp>
      <p:grpSp>
        <p:nvGrpSpPr>
          <p:cNvPr id="42" name="组合 41"/>
          <p:cNvGrpSpPr/>
          <p:nvPr/>
        </p:nvGrpSpPr>
        <p:grpSpPr>
          <a:xfrm>
            <a:off x="5162265" y="2550171"/>
            <a:ext cx="1869059" cy="1869042"/>
            <a:chOff x="4740390" y="5946187"/>
            <a:chExt cx="305647" cy="305644"/>
          </a:xfrm>
        </p:grpSpPr>
        <p:grpSp>
          <p:nvGrpSpPr>
            <p:cNvPr id="43" name="组合 42"/>
            <p:cNvGrpSpPr/>
            <p:nvPr/>
          </p:nvGrpSpPr>
          <p:grpSpPr>
            <a:xfrm>
              <a:off x="4740390" y="5946187"/>
              <a:ext cx="305647" cy="305644"/>
              <a:chOff x="1517330" y="1125257"/>
              <a:chExt cx="2204282" cy="2204282"/>
            </a:xfrm>
          </p:grpSpPr>
          <p:sp>
            <p:nvSpPr>
              <p:cNvPr id="45" name="椭圆 44"/>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46" name="椭圆 45"/>
              <p:cNvSpPr/>
              <p:nvPr/>
            </p:nvSpPr>
            <p:spPr>
              <a:xfrm>
                <a:off x="1719372" y="1327298"/>
                <a:ext cx="1800200" cy="1800200"/>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44" name="Freeform 39"/>
            <p:cNvSpPr>
              <a:spLocks noEditPoints="1"/>
            </p:cNvSpPr>
            <p:nvPr/>
          </p:nvSpPr>
          <p:spPr bwMode="auto">
            <a:xfrm>
              <a:off x="4814511" y="6022165"/>
              <a:ext cx="157403" cy="145529"/>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a:solidFill>
                  <a:srgbClr val="C00000"/>
                </a:solidFill>
              </a:endParaRPr>
            </a:p>
          </p:txBody>
        </p:sp>
      </p:grpSp>
    </p:spTree>
    <p:extLst>
      <p:ext uri="{BB962C8B-B14F-4D97-AF65-F5344CB8AC3E}">
        <p14:creationId xmlns:p14="http://schemas.microsoft.com/office/powerpoint/2010/main" val="2928576652"/>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3500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2000" fill="hold"/>
                                        <p:tgtEl>
                                          <p:spTgt spid="10"/>
                                        </p:tgtEl>
                                        <p:attrNameLst>
                                          <p:attrName>ppt_x</p:attrName>
                                        </p:attrNameLst>
                                      </p:cBhvr>
                                      <p:tavLst>
                                        <p:tav tm="0">
                                          <p:val>
                                            <p:strVal val="#ppt_x"/>
                                          </p:val>
                                        </p:tav>
                                        <p:tav tm="100000">
                                          <p:val>
                                            <p:strVal val="#ppt_x"/>
                                          </p:val>
                                        </p:tav>
                                      </p:tavLst>
                                    </p:anim>
                                    <p:anim calcmode="lin" valueType="num">
                                      <p:cBhvr additive="base">
                                        <p:cTn id="8" dur="2000" fill="hold"/>
                                        <p:tgtEl>
                                          <p:spTgt spid="10"/>
                                        </p:tgtEl>
                                        <p:attrNameLst>
                                          <p:attrName>ppt_y</p:attrName>
                                        </p:attrNameLst>
                                      </p:cBhvr>
                                      <p:tavLst>
                                        <p:tav tm="0">
                                          <p:val>
                                            <p:strVal val="0-#ppt_h/2"/>
                                          </p:val>
                                        </p:tav>
                                        <p:tav tm="100000">
                                          <p:val>
                                            <p:strVal val="#ppt_y"/>
                                          </p:val>
                                        </p:tav>
                                      </p:tavLst>
                                    </p:anim>
                                  </p:childTnLst>
                                </p:cTn>
                              </p:par>
                              <p:par>
                                <p:cTn id="9" presetID="56" presetClass="entr" presetSubtype="0" fill="hold" grpId="0" nodeType="withEffect">
                                  <p:stCondLst>
                                    <p:cond delay="1000"/>
                                  </p:stCondLst>
                                  <p:iterate type="lt">
                                    <p:tmPct val="10000"/>
                                  </p:iterate>
                                  <p:childTnLst>
                                    <p:set>
                                      <p:cBhvr>
                                        <p:cTn id="10" dur="1" fill="hold">
                                          <p:stCondLst>
                                            <p:cond delay="0"/>
                                          </p:stCondLst>
                                        </p:cTn>
                                        <p:tgtEl>
                                          <p:spTgt spid="25"/>
                                        </p:tgtEl>
                                        <p:attrNameLst>
                                          <p:attrName>style.visibility</p:attrName>
                                        </p:attrNameLst>
                                      </p:cBhvr>
                                      <p:to>
                                        <p:strVal val="visible"/>
                                      </p:to>
                                    </p:set>
                                    <p:anim by="(-#ppt_w*2)" calcmode="lin" valueType="num">
                                      <p:cBhvr rctx="PPT">
                                        <p:cTn id="11" dur="500" autoRev="1" fill="hold">
                                          <p:stCondLst>
                                            <p:cond delay="0"/>
                                          </p:stCondLst>
                                        </p:cTn>
                                        <p:tgtEl>
                                          <p:spTgt spid="25"/>
                                        </p:tgtEl>
                                        <p:attrNameLst>
                                          <p:attrName>ppt_w</p:attrName>
                                        </p:attrNameLst>
                                      </p:cBhvr>
                                    </p:anim>
                                    <p:anim by="(#ppt_w*0.50)" calcmode="lin" valueType="num">
                                      <p:cBhvr>
                                        <p:cTn id="12" dur="500" decel="50000" autoRev="1" fill="hold">
                                          <p:stCondLst>
                                            <p:cond delay="0"/>
                                          </p:stCondLst>
                                        </p:cTn>
                                        <p:tgtEl>
                                          <p:spTgt spid="25"/>
                                        </p:tgtEl>
                                        <p:attrNameLst>
                                          <p:attrName>ppt_x</p:attrName>
                                        </p:attrNameLst>
                                      </p:cBhvr>
                                    </p:anim>
                                    <p:anim from="(-#ppt_h/2)" to="(#ppt_y)" calcmode="lin" valueType="num">
                                      <p:cBhvr>
                                        <p:cTn id="13" dur="1000" fill="hold">
                                          <p:stCondLst>
                                            <p:cond delay="0"/>
                                          </p:stCondLst>
                                        </p:cTn>
                                        <p:tgtEl>
                                          <p:spTgt spid="25"/>
                                        </p:tgtEl>
                                        <p:attrNameLst>
                                          <p:attrName>ppt_y</p:attrName>
                                        </p:attrNameLst>
                                      </p:cBhvr>
                                    </p:anim>
                                    <p:animRot by="21600000">
                                      <p:cBhvr>
                                        <p:cTn id="14" dur="1000" fill="hold">
                                          <p:stCondLst>
                                            <p:cond delay="0"/>
                                          </p:stCondLst>
                                        </p:cTn>
                                        <p:tgtEl>
                                          <p:spTgt spid="25"/>
                                        </p:tgtEl>
                                        <p:attrNameLst>
                                          <p:attrName>r</p:attrName>
                                        </p:attrNameLst>
                                      </p:cBhvr>
                                    </p:animRot>
                                  </p:childTnLst>
                                </p:cTn>
                              </p:par>
                              <p:par>
                                <p:cTn id="15" presetID="22" presetClass="entr" presetSubtype="8" fill="hold" grpId="0" nodeType="withEffect">
                                  <p:stCondLst>
                                    <p:cond delay="150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500"/>
                                        <p:tgtEl>
                                          <p:spTgt spid="26"/>
                                        </p:tgtEl>
                                      </p:cBhvr>
                                    </p:animEffect>
                                  </p:childTnLst>
                                </p:cTn>
                              </p:par>
                            </p:childTnLst>
                          </p:cTn>
                        </p:par>
                        <p:par>
                          <p:cTn id="18" fill="hold">
                            <p:stCondLst>
                              <p:cond delay="2300"/>
                            </p:stCondLst>
                            <p:childTnLst>
                              <p:par>
                                <p:cTn id="19" presetID="53" presetClass="entr" presetSubtype="16"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ppt_w</p:attrName>
                                        </p:attrNameLst>
                                      </p:cBhvr>
                                      <p:tavLst>
                                        <p:tav tm="0">
                                          <p:val>
                                            <p:fltVal val="0"/>
                                          </p:val>
                                        </p:tav>
                                        <p:tav tm="100000">
                                          <p:val>
                                            <p:strVal val="#ppt_w"/>
                                          </p:val>
                                        </p:tav>
                                      </p:tavLst>
                                    </p:anim>
                                    <p:anim calcmode="lin" valueType="num">
                                      <p:cBhvr>
                                        <p:cTn id="27" dur="500" fill="hold"/>
                                        <p:tgtEl>
                                          <p:spTgt spid="14"/>
                                        </p:tgtEl>
                                        <p:attrNameLst>
                                          <p:attrName>ppt_h</p:attrName>
                                        </p:attrNameLst>
                                      </p:cBhvr>
                                      <p:tavLst>
                                        <p:tav tm="0">
                                          <p:val>
                                            <p:fltVal val="0"/>
                                          </p:val>
                                        </p:tav>
                                        <p:tav tm="100000">
                                          <p:val>
                                            <p:strVal val="#ppt_h"/>
                                          </p:val>
                                        </p:tav>
                                      </p:tavLst>
                                    </p:anim>
                                    <p:animEffect transition="in" filter="fade">
                                      <p:cBhvr>
                                        <p:cTn id="28" dur="500"/>
                                        <p:tgtEl>
                                          <p:spTgt spid="14"/>
                                        </p:tgtEl>
                                      </p:cBhvr>
                                    </p:animEffect>
                                  </p:childTnLst>
                                </p:cTn>
                              </p:par>
                              <p:par>
                                <p:cTn id="29" presetID="53" presetClass="entr" presetSubtype="16" fill="hold" grpId="0" nodeType="withEffect">
                                  <p:stCondLst>
                                    <p:cond delay="20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p:cTn id="36" dur="500" fill="hold"/>
                                        <p:tgtEl>
                                          <p:spTgt spid="16"/>
                                        </p:tgtEl>
                                        <p:attrNameLst>
                                          <p:attrName>ppt_w</p:attrName>
                                        </p:attrNameLst>
                                      </p:cBhvr>
                                      <p:tavLst>
                                        <p:tav tm="0">
                                          <p:val>
                                            <p:fltVal val="0"/>
                                          </p:val>
                                        </p:tav>
                                        <p:tav tm="100000">
                                          <p:val>
                                            <p:strVal val="#ppt_w"/>
                                          </p:val>
                                        </p:tav>
                                      </p:tavLst>
                                    </p:anim>
                                    <p:anim calcmode="lin" valueType="num">
                                      <p:cBhvr>
                                        <p:cTn id="37" dur="500" fill="hold"/>
                                        <p:tgtEl>
                                          <p:spTgt spid="16"/>
                                        </p:tgtEl>
                                        <p:attrNameLst>
                                          <p:attrName>ppt_h</p:attrName>
                                        </p:attrNameLst>
                                      </p:cBhvr>
                                      <p:tavLst>
                                        <p:tav tm="0">
                                          <p:val>
                                            <p:fltVal val="0"/>
                                          </p:val>
                                        </p:tav>
                                        <p:tav tm="100000">
                                          <p:val>
                                            <p:strVal val="#ppt_h"/>
                                          </p:val>
                                        </p:tav>
                                      </p:tavLst>
                                    </p:anim>
                                    <p:animEffect transition="in" filter="fade">
                                      <p:cBhvr>
                                        <p:cTn id="38" dur="500"/>
                                        <p:tgtEl>
                                          <p:spTgt spid="16"/>
                                        </p:tgtEl>
                                      </p:cBhvr>
                                    </p:animEffect>
                                  </p:childTnLst>
                                </p:cTn>
                              </p:par>
                              <p:par>
                                <p:cTn id="39" presetID="53" presetClass="entr" presetSubtype="16" fill="hold" grpId="0" nodeType="withEffect">
                                  <p:stCondLst>
                                    <p:cond delay="200"/>
                                  </p:stCondLst>
                                  <p:childTnLst>
                                    <p:set>
                                      <p:cBhvr>
                                        <p:cTn id="40" dur="1" fill="hold">
                                          <p:stCondLst>
                                            <p:cond delay="0"/>
                                          </p:stCondLst>
                                        </p:cTn>
                                        <p:tgtEl>
                                          <p:spTgt spid="17"/>
                                        </p:tgtEl>
                                        <p:attrNameLst>
                                          <p:attrName>style.visibility</p:attrName>
                                        </p:attrNameLst>
                                      </p:cBhvr>
                                      <p:to>
                                        <p:strVal val="visible"/>
                                      </p:to>
                                    </p:set>
                                    <p:anim calcmode="lin" valueType="num">
                                      <p:cBhvr>
                                        <p:cTn id="41" dur="500" fill="hold"/>
                                        <p:tgtEl>
                                          <p:spTgt spid="17"/>
                                        </p:tgtEl>
                                        <p:attrNameLst>
                                          <p:attrName>ppt_w</p:attrName>
                                        </p:attrNameLst>
                                      </p:cBhvr>
                                      <p:tavLst>
                                        <p:tav tm="0">
                                          <p:val>
                                            <p:fltVal val="0"/>
                                          </p:val>
                                        </p:tav>
                                        <p:tav tm="100000">
                                          <p:val>
                                            <p:strVal val="#ppt_w"/>
                                          </p:val>
                                        </p:tav>
                                      </p:tavLst>
                                    </p:anim>
                                    <p:anim calcmode="lin" valueType="num">
                                      <p:cBhvr>
                                        <p:cTn id="42" dur="500" fill="hold"/>
                                        <p:tgtEl>
                                          <p:spTgt spid="17"/>
                                        </p:tgtEl>
                                        <p:attrNameLst>
                                          <p:attrName>ppt_h</p:attrName>
                                        </p:attrNameLst>
                                      </p:cBhvr>
                                      <p:tavLst>
                                        <p:tav tm="0">
                                          <p:val>
                                            <p:fltVal val="0"/>
                                          </p:val>
                                        </p:tav>
                                        <p:tav tm="100000">
                                          <p:val>
                                            <p:strVal val="#ppt_h"/>
                                          </p:val>
                                        </p:tav>
                                      </p:tavLst>
                                    </p:anim>
                                    <p:animEffect transition="in" filter="fade">
                                      <p:cBhvr>
                                        <p:cTn id="43" dur="500"/>
                                        <p:tgtEl>
                                          <p:spTgt spid="17"/>
                                        </p:tgtEl>
                                      </p:cBhvr>
                                    </p:animEffect>
                                  </p:childTnLst>
                                </p:cTn>
                              </p:par>
                              <p:par>
                                <p:cTn id="44" presetID="53" presetClass="entr" presetSubtype="16" fill="hold" grpId="0" nodeType="withEffect">
                                  <p:stCondLst>
                                    <p:cond delay="200"/>
                                  </p:stCondLst>
                                  <p:childTnLst>
                                    <p:set>
                                      <p:cBhvr>
                                        <p:cTn id="45" dur="1" fill="hold">
                                          <p:stCondLst>
                                            <p:cond delay="0"/>
                                          </p:stCondLst>
                                        </p:cTn>
                                        <p:tgtEl>
                                          <p:spTgt spid="18"/>
                                        </p:tgtEl>
                                        <p:attrNameLst>
                                          <p:attrName>style.visibility</p:attrName>
                                        </p:attrNameLst>
                                      </p:cBhvr>
                                      <p:to>
                                        <p:strVal val="visible"/>
                                      </p:to>
                                    </p:set>
                                    <p:anim calcmode="lin" valueType="num">
                                      <p:cBhvr>
                                        <p:cTn id="46" dur="500" fill="hold"/>
                                        <p:tgtEl>
                                          <p:spTgt spid="18"/>
                                        </p:tgtEl>
                                        <p:attrNameLst>
                                          <p:attrName>ppt_w</p:attrName>
                                        </p:attrNameLst>
                                      </p:cBhvr>
                                      <p:tavLst>
                                        <p:tav tm="0">
                                          <p:val>
                                            <p:fltVal val="0"/>
                                          </p:val>
                                        </p:tav>
                                        <p:tav tm="100000">
                                          <p:val>
                                            <p:strVal val="#ppt_w"/>
                                          </p:val>
                                        </p:tav>
                                      </p:tavLst>
                                    </p:anim>
                                    <p:anim calcmode="lin" valueType="num">
                                      <p:cBhvr>
                                        <p:cTn id="47" dur="500" fill="hold"/>
                                        <p:tgtEl>
                                          <p:spTgt spid="18"/>
                                        </p:tgtEl>
                                        <p:attrNameLst>
                                          <p:attrName>ppt_h</p:attrName>
                                        </p:attrNameLst>
                                      </p:cBhvr>
                                      <p:tavLst>
                                        <p:tav tm="0">
                                          <p:val>
                                            <p:fltVal val="0"/>
                                          </p:val>
                                        </p:tav>
                                        <p:tav tm="100000">
                                          <p:val>
                                            <p:strVal val="#ppt_h"/>
                                          </p:val>
                                        </p:tav>
                                      </p:tavLst>
                                    </p:anim>
                                    <p:animEffect transition="in" filter="fade">
                                      <p:cBhvr>
                                        <p:cTn id="48" dur="500"/>
                                        <p:tgtEl>
                                          <p:spTgt spid="18"/>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19"/>
                                        </p:tgtEl>
                                        <p:attrNameLst>
                                          <p:attrName>style.visibility</p:attrName>
                                        </p:attrNameLst>
                                      </p:cBhvr>
                                      <p:to>
                                        <p:strVal val="visible"/>
                                      </p:to>
                                    </p:set>
                                    <p:anim calcmode="lin" valueType="num">
                                      <p:cBhvr>
                                        <p:cTn id="51" dur="500" fill="hold"/>
                                        <p:tgtEl>
                                          <p:spTgt spid="19"/>
                                        </p:tgtEl>
                                        <p:attrNameLst>
                                          <p:attrName>ppt_w</p:attrName>
                                        </p:attrNameLst>
                                      </p:cBhvr>
                                      <p:tavLst>
                                        <p:tav tm="0">
                                          <p:val>
                                            <p:fltVal val="0"/>
                                          </p:val>
                                        </p:tav>
                                        <p:tav tm="100000">
                                          <p:val>
                                            <p:strVal val="#ppt_w"/>
                                          </p:val>
                                        </p:tav>
                                      </p:tavLst>
                                    </p:anim>
                                    <p:anim calcmode="lin" valueType="num">
                                      <p:cBhvr>
                                        <p:cTn id="52" dur="500" fill="hold"/>
                                        <p:tgtEl>
                                          <p:spTgt spid="19"/>
                                        </p:tgtEl>
                                        <p:attrNameLst>
                                          <p:attrName>ppt_h</p:attrName>
                                        </p:attrNameLst>
                                      </p:cBhvr>
                                      <p:tavLst>
                                        <p:tav tm="0">
                                          <p:val>
                                            <p:fltVal val="0"/>
                                          </p:val>
                                        </p:tav>
                                        <p:tav tm="100000">
                                          <p:val>
                                            <p:strVal val="#ppt_h"/>
                                          </p:val>
                                        </p:tav>
                                      </p:tavLst>
                                    </p:anim>
                                    <p:animEffect transition="in" filter="fade">
                                      <p:cBhvr>
                                        <p:cTn id="53" dur="500"/>
                                        <p:tgtEl>
                                          <p:spTgt spid="19"/>
                                        </p:tgtEl>
                                      </p:cBhvr>
                                    </p:animEffect>
                                  </p:childTnLst>
                                </p:cTn>
                              </p:par>
                              <p:par>
                                <p:cTn id="54" presetID="53" presetClass="entr" presetSubtype="16" fill="hold" grpId="0" nodeType="withEffect">
                                  <p:stCondLst>
                                    <p:cond delay="200"/>
                                  </p:stCondLst>
                                  <p:childTnLst>
                                    <p:set>
                                      <p:cBhvr>
                                        <p:cTn id="55" dur="1" fill="hold">
                                          <p:stCondLst>
                                            <p:cond delay="0"/>
                                          </p:stCondLst>
                                        </p:cTn>
                                        <p:tgtEl>
                                          <p:spTgt spid="20"/>
                                        </p:tgtEl>
                                        <p:attrNameLst>
                                          <p:attrName>style.visibility</p:attrName>
                                        </p:attrNameLst>
                                      </p:cBhvr>
                                      <p:to>
                                        <p:strVal val="visible"/>
                                      </p:to>
                                    </p:set>
                                    <p:anim calcmode="lin" valueType="num">
                                      <p:cBhvr>
                                        <p:cTn id="56" dur="500" fill="hold"/>
                                        <p:tgtEl>
                                          <p:spTgt spid="20"/>
                                        </p:tgtEl>
                                        <p:attrNameLst>
                                          <p:attrName>ppt_w</p:attrName>
                                        </p:attrNameLst>
                                      </p:cBhvr>
                                      <p:tavLst>
                                        <p:tav tm="0">
                                          <p:val>
                                            <p:fltVal val="0"/>
                                          </p:val>
                                        </p:tav>
                                        <p:tav tm="100000">
                                          <p:val>
                                            <p:strVal val="#ppt_w"/>
                                          </p:val>
                                        </p:tav>
                                      </p:tavLst>
                                    </p:anim>
                                    <p:anim calcmode="lin" valueType="num">
                                      <p:cBhvr>
                                        <p:cTn id="57" dur="500" fill="hold"/>
                                        <p:tgtEl>
                                          <p:spTgt spid="20"/>
                                        </p:tgtEl>
                                        <p:attrNameLst>
                                          <p:attrName>ppt_h</p:attrName>
                                        </p:attrNameLst>
                                      </p:cBhvr>
                                      <p:tavLst>
                                        <p:tav tm="0">
                                          <p:val>
                                            <p:fltVal val="0"/>
                                          </p:val>
                                        </p:tav>
                                        <p:tav tm="100000">
                                          <p:val>
                                            <p:strVal val="#ppt_h"/>
                                          </p:val>
                                        </p:tav>
                                      </p:tavLst>
                                    </p:anim>
                                    <p:animEffect transition="in" filter="fade">
                                      <p:cBhvr>
                                        <p:cTn id="58" dur="500"/>
                                        <p:tgtEl>
                                          <p:spTgt spid="20"/>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 calcmode="lin" valueType="num">
                                      <p:cBhvr>
                                        <p:cTn id="61" dur="500" fill="hold"/>
                                        <p:tgtEl>
                                          <p:spTgt spid="21"/>
                                        </p:tgtEl>
                                        <p:attrNameLst>
                                          <p:attrName>ppt_w</p:attrName>
                                        </p:attrNameLst>
                                      </p:cBhvr>
                                      <p:tavLst>
                                        <p:tav tm="0">
                                          <p:val>
                                            <p:fltVal val="0"/>
                                          </p:val>
                                        </p:tav>
                                        <p:tav tm="100000">
                                          <p:val>
                                            <p:strVal val="#ppt_w"/>
                                          </p:val>
                                        </p:tav>
                                      </p:tavLst>
                                    </p:anim>
                                    <p:anim calcmode="lin" valueType="num">
                                      <p:cBhvr>
                                        <p:cTn id="62" dur="500" fill="hold"/>
                                        <p:tgtEl>
                                          <p:spTgt spid="21"/>
                                        </p:tgtEl>
                                        <p:attrNameLst>
                                          <p:attrName>ppt_h</p:attrName>
                                        </p:attrNameLst>
                                      </p:cBhvr>
                                      <p:tavLst>
                                        <p:tav tm="0">
                                          <p:val>
                                            <p:fltVal val="0"/>
                                          </p:val>
                                        </p:tav>
                                        <p:tav tm="100000">
                                          <p:val>
                                            <p:strVal val="#ppt_h"/>
                                          </p:val>
                                        </p:tav>
                                      </p:tavLst>
                                    </p:anim>
                                    <p:animEffect transition="in" filter="fade">
                                      <p:cBhvr>
                                        <p:cTn id="63" dur="500"/>
                                        <p:tgtEl>
                                          <p:spTgt spid="21"/>
                                        </p:tgtEl>
                                      </p:cBhvr>
                                    </p:animEffect>
                                  </p:childTnLst>
                                </p:cTn>
                              </p:par>
                              <p:par>
                                <p:cTn id="64" presetID="53" presetClass="entr" presetSubtype="16" fill="hold" grpId="0" nodeType="withEffect">
                                  <p:stCondLst>
                                    <p:cond delay="400"/>
                                  </p:stCondLst>
                                  <p:childTnLst>
                                    <p:set>
                                      <p:cBhvr>
                                        <p:cTn id="65" dur="1" fill="hold">
                                          <p:stCondLst>
                                            <p:cond delay="0"/>
                                          </p:stCondLst>
                                        </p:cTn>
                                        <p:tgtEl>
                                          <p:spTgt spid="22"/>
                                        </p:tgtEl>
                                        <p:attrNameLst>
                                          <p:attrName>style.visibility</p:attrName>
                                        </p:attrNameLst>
                                      </p:cBhvr>
                                      <p:to>
                                        <p:strVal val="visible"/>
                                      </p:to>
                                    </p:set>
                                    <p:anim calcmode="lin" valueType="num">
                                      <p:cBhvr>
                                        <p:cTn id="66" dur="500" fill="hold"/>
                                        <p:tgtEl>
                                          <p:spTgt spid="22"/>
                                        </p:tgtEl>
                                        <p:attrNameLst>
                                          <p:attrName>ppt_w</p:attrName>
                                        </p:attrNameLst>
                                      </p:cBhvr>
                                      <p:tavLst>
                                        <p:tav tm="0">
                                          <p:val>
                                            <p:fltVal val="0"/>
                                          </p:val>
                                        </p:tav>
                                        <p:tav tm="100000">
                                          <p:val>
                                            <p:strVal val="#ppt_w"/>
                                          </p:val>
                                        </p:tav>
                                      </p:tavLst>
                                    </p:anim>
                                    <p:anim calcmode="lin" valueType="num">
                                      <p:cBhvr>
                                        <p:cTn id="67" dur="500" fill="hold"/>
                                        <p:tgtEl>
                                          <p:spTgt spid="22"/>
                                        </p:tgtEl>
                                        <p:attrNameLst>
                                          <p:attrName>ppt_h</p:attrName>
                                        </p:attrNameLst>
                                      </p:cBhvr>
                                      <p:tavLst>
                                        <p:tav tm="0">
                                          <p:val>
                                            <p:fltVal val="0"/>
                                          </p:val>
                                        </p:tav>
                                        <p:tav tm="100000">
                                          <p:val>
                                            <p:strVal val="#ppt_h"/>
                                          </p:val>
                                        </p:tav>
                                      </p:tavLst>
                                    </p:anim>
                                    <p:animEffect transition="in" filter="fade">
                                      <p:cBhvr>
                                        <p:cTn id="68" dur="500"/>
                                        <p:tgtEl>
                                          <p:spTgt spid="22"/>
                                        </p:tgtEl>
                                      </p:cBhvr>
                                    </p:animEffect>
                                  </p:childTnLst>
                                </p:cTn>
                              </p:par>
                              <p:par>
                                <p:cTn id="69" presetID="53" presetClass="entr" presetSubtype="16" fill="hold" grpId="0" nodeType="withEffect">
                                  <p:stCondLst>
                                    <p:cond delay="200"/>
                                  </p:stCondLst>
                                  <p:childTnLst>
                                    <p:set>
                                      <p:cBhvr>
                                        <p:cTn id="70" dur="1" fill="hold">
                                          <p:stCondLst>
                                            <p:cond delay="0"/>
                                          </p:stCondLst>
                                        </p:cTn>
                                        <p:tgtEl>
                                          <p:spTgt spid="23"/>
                                        </p:tgtEl>
                                        <p:attrNameLst>
                                          <p:attrName>style.visibility</p:attrName>
                                        </p:attrNameLst>
                                      </p:cBhvr>
                                      <p:to>
                                        <p:strVal val="visible"/>
                                      </p:to>
                                    </p:set>
                                    <p:anim calcmode="lin" valueType="num">
                                      <p:cBhvr>
                                        <p:cTn id="71" dur="500" fill="hold"/>
                                        <p:tgtEl>
                                          <p:spTgt spid="23"/>
                                        </p:tgtEl>
                                        <p:attrNameLst>
                                          <p:attrName>ppt_w</p:attrName>
                                        </p:attrNameLst>
                                      </p:cBhvr>
                                      <p:tavLst>
                                        <p:tav tm="0">
                                          <p:val>
                                            <p:fltVal val="0"/>
                                          </p:val>
                                        </p:tav>
                                        <p:tav tm="100000">
                                          <p:val>
                                            <p:strVal val="#ppt_w"/>
                                          </p:val>
                                        </p:tav>
                                      </p:tavLst>
                                    </p:anim>
                                    <p:anim calcmode="lin" valueType="num">
                                      <p:cBhvr>
                                        <p:cTn id="72" dur="500" fill="hold"/>
                                        <p:tgtEl>
                                          <p:spTgt spid="23"/>
                                        </p:tgtEl>
                                        <p:attrNameLst>
                                          <p:attrName>ppt_h</p:attrName>
                                        </p:attrNameLst>
                                      </p:cBhvr>
                                      <p:tavLst>
                                        <p:tav tm="0">
                                          <p:val>
                                            <p:fltVal val="0"/>
                                          </p:val>
                                        </p:tav>
                                        <p:tav tm="100000">
                                          <p:val>
                                            <p:strVal val="#ppt_h"/>
                                          </p:val>
                                        </p:tav>
                                      </p:tavLst>
                                    </p:anim>
                                    <p:animEffect transition="in" filter="fade">
                                      <p:cBhvr>
                                        <p:cTn id="73" dur="500"/>
                                        <p:tgtEl>
                                          <p:spTgt spid="23"/>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24"/>
                                        </p:tgtEl>
                                        <p:attrNameLst>
                                          <p:attrName>style.visibility</p:attrName>
                                        </p:attrNameLst>
                                      </p:cBhvr>
                                      <p:to>
                                        <p:strVal val="visible"/>
                                      </p:to>
                                    </p:set>
                                    <p:anim calcmode="lin" valueType="num">
                                      <p:cBhvr>
                                        <p:cTn id="76" dur="500" fill="hold"/>
                                        <p:tgtEl>
                                          <p:spTgt spid="24"/>
                                        </p:tgtEl>
                                        <p:attrNameLst>
                                          <p:attrName>ppt_w</p:attrName>
                                        </p:attrNameLst>
                                      </p:cBhvr>
                                      <p:tavLst>
                                        <p:tav tm="0">
                                          <p:val>
                                            <p:fltVal val="0"/>
                                          </p:val>
                                        </p:tav>
                                        <p:tav tm="100000">
                                          <p:val>
                                            <p:strVal val="#ppt_w"/>
                                          </p:val>
                                        </p:tav>
                                      </p:tavLst>
                                    </p:anim>
                                    <p:anim calcmode="lin" valueType="num">
                                      <p:cBhvr>
                                        <p:cTn id="77" dur="500" fill="hold"/>
                                        <p:tgtEl>
                                          <p:spTgt spid="24"/>
                                        </p:tgtEl>
                                        <p:attrNameLst>
                                          <p:attrName>ppt_h</p:attrName>
                                        </p:attrNameLst>
                                      </p:cBhvr>
                                      <p:tavLst>
                                        <p:tav tm="0">
                                          <p:val>
                                            <p:fltVal val="0"/>
                                          </p:val>
                                        </p:tav>
                                        <p:tav tm="100000">
                                          <p:val>
                                            <p:strVal val="#ppt_h"/>
                                          </p:val>
                                        </p:tav>
                                      </p:tavLst>
                                    </p:anim>
                                    <p:animEffect transition="in" filter="fade">
                                      <p:cBhvr>
                                        <p:cTn id="78" dur="500"/>
                                        <p:tgtEl>
                                          <p:spTgt spid="24"/>
                                        </p:tgtEl>
                                      </p:cBhvr>
                                    </p:animEffect>
                                  </p:childTnLst>
                                </p:cTn>
                              </p:par>
                            </p:childTnLst>
                          </p:cTn>
                        </p:par>
                        <p:par>
                          <p:cTn id="79" fill="hold">
                            <p:stCondLst>
                              <p:cond delay="3200"/>
                            </p:stCondLst>
                            <p:childTnLst>
                              <p:par>
                                <p:cTn id="80" presetID="2" presetClass="entr" presetSubtype="2" fill="hold" nodeType="afterEffect">
                                  <p:stCondLst>
                                    <p:cond delay="0"/>
                                  </p:stCondLst>
                                  <p:childTnLst>
                                    <p:set>
                                      <p:cBhvr>
                                        <p:cTn id="81" dur="1" fill="hold">
                                          <p:stCondLst>
                                            <p:cond delay="0"/>
                                          </p:stCondLst>
                                        </p:cTn>
                                        <p:tgtEl>
                                          <p:spTgt spid="37"/>
                                        </p:tgtEl>
                                        <p:attrNameLst>
                                          <p:attrName>style.visibility</p:attrName>
                                        </p:attrNameLst>
                                      </p:cBhvr>
                                      <p:to>
                                        <p:strVal val="visible"/>
                                      </p:to>
                                    </p:set>
                                    <p:anim calcmode="lin" valueType="num">
                                      <p:cBhvr additive="base">
                                        <p:cTn id="82" dur="500" fill="hold"/>
                                        <p:tgtEl>
                                          <p:spTgt spid="37"/>
                                        </p:tgtEl>
                                        <p:attrNameLst>
                                          <p:attrName>ppt_x</p:attrName>
                                        </p:attrNameLst>
                                      </p:cBhvr>
                                      <p:tavLst>
                                        <p:tav tm="0">
                                          <p:val>
                                            <p:strVal val="1+#ppt_w/2"/>
                                          </p:val>
                                        </p:tav>
                                        <p:tav tm="100000">
                                          <p:val>
                                            <p:strVal val="#ppt_x"/>
                                          </p:val>
                                        </p:tav>
                                      </p:tavLst>
                                    </p:anim>
                                    <p:anim calcmode="lin" valueType="num">
                                      <p:cBhvr additive="base">
                                        <p:cTn id="83" dur="500" fill="hold"/>
                                        <p:tgtEl>
                                          <p:spTgt spid="37"/>
                                        </p:tgtEl>
                                        <p:attrNameLst>
                                          <p:attrName>ppt_y</p:attrName>
                                        </p:attrNameLst>
                                      </p:cBhvr>
                                      <p:tavLst>
                                        <p:tav tm="0">
                                          <p:val>
                                            <p:strVal val="#ppt_y"/>
                                          </p:val>
                                        </p:tav>
                                        <p:tav tm="100000">
                                          <p:val>
                                            <p:strVal val="#ppt_y"/>
                                          </p:val>
                                        </p:tav>
                                      </p:tavLst>
                                    </p:anim>
                                  </p:childTnLst>
                                </p:cTn>
                              </p:par>
                              <p:par>
                                <p:cTn id="84" presetID="2" presetClass="entr" presetSubtype="2" fill="hold" nodeType="withEffect">
                                  <p:stCondLst>
                                    <p:cond delay="200"/>
                                  </p:stCondLst>
                                  <p:childTnLst>
                                    <p:set>
                                      <p:cBhvr>
                                        <p:cTn id="85" dur="1" fill="hold">
                                          <p:stCondLst>
                                            <p:cond delay="0"/>
                                          </p:stCondLst>
                                        </p:cTn>
                                        <p:tgtEl>
                                          <p:spTgt spid="42"/>
                                        </p:tgtEl>
                                        <p:attrNameLst>
                                          <p:attrName>style.visibility</p:attrName>
                                        </p:attrNameLst>
                                      </p:cBhvr>
                                      <p:to>
                                        <p:strVal val="visible"/>
                                      </p:to>
                                    </p:set>
                                    <p:anim calcmode="lin" valueType="num">
                                      <p:cBhvr additive="base">
                                        <p:cTn id="86" dur="500" fill="hold"/>
                                        <p:tgtEl>
                                          <p:spTgt spid="42"/>
                                        </p:tgtEl>
                                        <p:attrNameLst>
                                          <p:attrName>ppt_x</p:attrName>
                                        </p:attrNameLst>
                                      </p:cBhvr>
                                      <p:tavLst>
                                        <p:tav tm="0">
                                          <p:val>
                                            <p:strVal val="1+#ppt_w/2"/>
                                          </p:val>
                                        </p:tav>
                                        <p:tav tm="100000">
                                          <p:val>
                                            <p:strVal val="#ppt_x"/>
                                          </p:val>
                                        </p:tav>
                                      </p:tavLst>
                                    </p:anim>
                                    <p:anim calcmode="lin" valueType="num">
                                      <p:cBhvr additive="base">
                                        <p:cTn id="87" dur="500" fill="hold"/>
                                        <p:tgtEl>
                                          <p:spTgt spid="42"/>
                                        </p:tgtEl>
                                        <p:attrNameLst>
                                          <p:attrName>ppt_y</p:attrName>
                                        </p:attrNameLst>
                                      </p:cBhvr>
                                      <p:tavLst>
                                        <p:tav tm="0">
                                          <p:val>
                                            <p:strVal val="#ppt_y"/>
                                          </p:val>
                                        </p:tav>
                                        <p:tav tm="100000">
                                          <p:val>
                                            <p:strVal val="#ppt_y"/>
                                          </p:val>
                                        </p:tav>
                                      </p:tavLst>
                                    </p:anim>
                                  </p:childTnLst>
                                </p:cTn>
                              </p:par>
                              <p:par>
                                <p:cTn id="88" presetID="2" presetClass="entr" presetSubtype="2" fill="hold" nodeType="withEffect">
                                  <p:stCondLst>
                                    <p:cond delay="400"/>
                                  </p:stCondLst>
                                  <p:childTnLst>
                                    <p:set>
                                      <p:cBhvr>
                                        <p:cTn id="89" dur="1" fill="hold">
                                          <p:stCondLst>
                                            <p:cond delay="0"/>
                                          </p:stCondLst>
                                        </p:cTn>
                                        <p:tgtEl>
                                          <p:spTgt spid="27"/>
                                        </p:tgtEl>
                                        <p:attrNameLst>
                                          <p:attrName>style.visibility</p:attrName>
                                        </p:attrNameLst>
                                      </p:cBhvr>
                                      <p:to>
                                        <p:strVal val="visible"/>
                                      </p:to>
                                    </p:set>
                                    <p:anim calcmode="lin" valueType="num">
                                      <p:cBhvr additive="base">
                                        <p:cTn id="90" dur="500" fill="hold"/>
                                        <p:tgtEl>
                                          <p:spTgt spid="27"/>
                                        </p:tgtEl>
                                        <p:attrNameLst>
                                          <p:attrName>ppt_x</p:attrName>
                                        </p:attrNameLst>
                                      </p:cBhvr>
                                      <p:tavLst>
                                        <p:tav tm="0">
                                          <p:val>
                                            <p:strVal val="1+#ppt_w/2"/>
                                          </p:val>
                                        </p:tav>
                                        <p:tav tm="100000">
                                          <p:val>
                                            <p:strVal val="#ppt_x"/>
                                          </p:val>
                                        </p:tav>
                                      </p:tavLst>
                                    </p:anim>
                                    <p:anim calcmode="lin" valueType="num">
                                      <p:cBhvr additive="base">
                                        <p:cTn id="91" dur="500" fill="hold"/>
                                        <p:tgtEl>
                                          <p:spTgt spid="27"/>
                                        </p:tgtEl>
                                        <p:attrNameLst>
                                          <p:attrName>ppt_y</p:attrName>
                                        </p:attrNameLst>
                                      </p:cBhvr>
                                      <p:tavLst>
                                        <p:tav tm="0">
                                          <p:val>
                                            <p:strVal val="#ppt_y"/>
                                          </p:val>
                                        </p:tav>
                                        <p:tav tm="100000">
                                          <p:val>
                                            <p:strVal val="#ppt_y"/>
                                          </p:val>
                                        </p:tav>
                                      </p:tavLst>
                                    </p:anim>
                                  </p:childTnLst>
                                </p:cTn>
                              </p:par>
                            </p:childTnLst>
                          </p:cTn>
                        </p:par>
                        <p:par>
                          <p:cTn id="92" fill="hold">
                            <p:stCondLst>
                              <p:cond delay="4100"/>
                            </p:stCondLst>
                            <p:childTnLst>
                              <p:par>
                                <p:cTn id="93" presetID="2" presetClass="entr" presetSubtype="2" fill="hold" grpId="0" nodeType="afterEffect">
                                  <p:stCondLst>
                                    <p:cond delay="0"/>
                                  </p:stCondLst>
                                  <p:childTnLst>
                                    <p:set>
                                      <p:cBhvr>
                                        <p:cTn id="94" dur="1" fill="hold">
                                          <p:stCondLst>
                                            <p:cond delay="0"/>
                                          </p:stCondLst>
                                        </p:cTn>
                                        <p:tgtEl>
                                          <p:spTgt spid="2"/>
                                        </p:tgtEl>
                                        <p:attrNameLst>
                                          <p:attrName>style.visibility</p:attrName>
                                        </p:attrNameLst>
                                      </p:cBhvr>
                                      <p:to>
                                        <p:strVal val="visible"/>
                                      </p:to>
                                    </p:set>
                                    <p:anim calcmode="lin" valueType="num">
                                      <p:cBhvr additive="base">
                                        <p:cTn id="95" dur="500" fill="hold"/>
                                        <p:tgtEl>
                                          <p:spTgt spid="2"/>
                                        </p:tgtEl>
                                        <p:attrNameLst>
                                          <p:attrName>ppt_x</p:attrName>
                                        </p:attrNameLst>
                                      </p:cBhvr>
                                      <p:tavLst>
                                        <p:tav tm="0">
                                          <p:val>
                                            <p:strVal val="1+#ppt_w/2"/>
                                          </p:val>
                                        </p:tav>
                                        <p:tav tm="100000">
                                          <p:val>
                                            <p:strVal val="#ppt_x"/>
                                          </p:val>
                                        </p:tav>
                                      </p:tavLst>
                                    </p:anim>
                                    <p:anim calcmode="lin" valueType="num">
                                      <p:cBhvr additive="base">
                                        <p:cTn id="96" dur="500" fill="hold"/>
                                        <p:tgtEl>
                                          <p:spTgt spid="2"/>
                                        </p:tgtEl>
                                        <p:attrNameLst>
                                          <p:attrName>ppt_y</p:attrName>
                                        </p:attrNameLst>
                                      </p:cBhvr>
                                      <p:tavLst>
                                        <p:tav tm="0">
                                          <p:val>
                                            <p:strVal val="#ppt_y"/>
                                          </p:val>
                                        </p:tav>
                                        <p:tav tm="100000">
                                          <p:val>
                                            <p:strVal val="#ppt_y"/>
                                          </p:val>
                                        </p:tav>
                                      </p:tavLst>
                                    </p:anim>
                                  </p:childTnLst>
                                </p:cTn>
                              </p:par>
                              <p:par>
                                <p:cTn id="97" presetID="2" presetClass="entr" presetSubtype="2" fill="hold" grpId="0" nodeType="withEffect">
                                  <p:stCondLst>
                                    <p:cond delay="0"/>
                                  </p:stCondLst>
                                  <p:childTnLst>
                                    <p:set>
                                      <p:cBhvr>
                                        <p:cTn id="98" dur="1" fill="hold">
                                          <p:stCondLst>
                                            <p:cond delay="0"/>
                                          </p:stCondLst>
                                        </p:cTn>
                                        <p:tgtEl>
                                          <p:spTgt spid="3"/>
                                        </p:tgtEl>
                                        <p:attrNameLst>
                                          <p:attrName>style.visibility</p:attrName>
                                        </p:attrNameLst>
                                      </p:cBhvr>
                                      <p:to>
                                        <p:strVal val="visible"/>
                                      </p:to>
                                    </p:set>
                                    <p:anim calcmode="lin" valueType="num">
                                      <p:cBhvr additive="base">
                                        <p:cTn id="99" dur="500" fill="hold"/>
                                        <p:tgtEl>
                                          <p:spTgt spid="3"/>
                                        </p:tgtEl>
                                        <p:attrNameLst>
                                          <p:attrName>ppt_x</p:attrName>
                                        </p:attrNameLst>
                                      </p:cBhvr>
                                      <p:tavLst>
                                        <p:tav tm="0">
                                          <p:val>
                                            <p:strVal val="1+#ppt_w/2"/>
                                          </p:val>
                                        </p:tav>
                                        <p:tav tm="100000">
                                          <p:val>
                                            <p:strVal val="#ppt_x"/>
                                          </p:val>
                                        </p:tav>
                                      </p:tavLst>
                                    </p:anim>
                                    <p:anim calcmode="lin" valueType="num">
                                      <p:cBhvr additive="base">
                                        <p:cTn id="100" dur="500" fill="hold"/>
                                        <p:tgtEl>
                                          <p:spTgt spid="3"/>
                                        </p:tgtEl>
                                        <p:attrNameLst>
                                          <p:attrName>ppt_y</p:attrName>
                                        </p:attrNameLst>
                                      </p:cBhvr>
                                      <p:tavLst>
                                        <p:tav tm="0">
                                          <p:val>
                                            <p:strVal val="#ppt_y"/>
                                          </p:val>
                                        </p:tav>
                                        <p:tav tm="100000">
                                          <p:val>
                                            <p:strVal val="#ppt_y"/>
                                          </p:val>
                                        </p:tav>
                                      </p:tavLst>
                                    </p:anim>
                                  </p:childTnLst>
                                </p:cTn>
                              </p:par>
                              <p:par>
                                <p:cTn id="101" presetID="2" presetClass="entr" presetSubtype="2" fill="hold" grpId="0" nodeType="withEffect">
                                  <p:stCondLst>
                                    <p:cond delay="0"/>
                                  </p:stCondLst>
                                  <p:childTnLst>
                                    <p:set>
                                      <p:cBhvr>
                                        <p:cTn id="102" dur="1" fill="hold">
                                          <p:stCondLst>
                                            <p:cond delay="0"/>
                                          </p:stCondLst>
                                        </p:cTn>
                                        <p:tgtEl>
                                          <p:spTgt spid="5"/>
                                        </p:tgtEl>
                                        <p:attrNameLst>
                                          <p:attrName>style.visibility</p:attrName>
                                        </p:attrNameLst>
                                      </p:cBhvr>
                                      <p:to>
                                        <p:strVal val="visible"/>
                                      </p:to>
                                    </p:set>
                                    <p:anim calcmode="lin" valueType="num">
                                      <p:cBhvr additive="base">
                                        <p:cTn id="103" dur="500" fill="hold"/>
                                        <p:tgtEl>
                                          <p:spTgt spid="5"/>
                                        </p:tgtEl>
                                        <p:attrNameLst>
                                          <p:attrName>ppt_x</p:attrName>
                                        </p:attrNameLst>
                                      </p:cBhvr>
                                      <p:tavLst>
                                        <p:tav tm="0">
                                          <p:val>
                                            <p:strVal val="1+#ppt_w/2"/>
                                          </p:val>
                                        </p:tav>
                                        <p:tav tm="100000">
                                          <p:val>
                                            <p:strVal val="#ppt_x"/>
                                          </p:val>
                                        </p:tav>
                                      </p:tavLst>
                                    </p:anim>
                                    <p:anim calcmode="lin" valueType="num">
                                      <p:cBhvr additive="base">
                                        <p:cTn id="104" dur="500" fill="hold"/>
                                        <p:tgtEl>
                                          <p:spTgt spid="5"/>
                                        </p:tgtEl>
                                        <p:attrNameLst>
                                          <p:attrName>ppt_y</p:attrName>
                                        </p:attrNameLst>
                                      </p:cBhvr>
                                      <p:tavLst>
                                        <p:tav tm="0">
                                          <p:val>
                                            <p:strVal val="#ppt_y"/>
                                          </p:val>
                                        </p:tav>
                                        <p:tav tm="100000">
                                          <p:val>
                                            <p:strVal val="#ppt_y"/>
                                          </p:val>
                                        </p:tav>
                                      </p:tavLst>
                                    </p:anim>
                                  </p:childTnLst>
                                </p:cTn>
                              </p:par>
                            </p:childTnLst>
                          </p:cTn>
                        </p:par>
                        <p:par>
                          <p:cTn id="105" fill="hold">
                            <p:stCondLst>
                              <p:cond delay="4600"/>
                            </p:stCondLst>
                            <p:childTnLst>
                              <p:par>
                                <p:cTn id="106" presetID="42" presetClass="entr" presetSubtype="0" fill="hold" grpId="0" nodeType="afterEffect">
                                  <p:stCondLst>
                                    <p:cond delay="0"/>
                                  </p:stCondLst>
                                  <p:childTnLst>
                                    <p:set>
                                      <p:cBhvr>
                                        <p:cTn id="107" dur="1" fill="hold">
                                          <p:stCondLst>
                                            <p:cond delay="0"/>
                                          </p:stCondLst>
                                        </p:cTn>
                                        <p:tgtEl>
                                          <p:spTgt spid="6"/>
                                        </p:tgtEl>
                                        <p:attrNameLst>
                                          <p:attrName>style.visibility</p:attrName>
                                        </p:attrNameLst>
                                      </p:cBhvr>
                                      <p:to>
                                        <p:strVal val="visible"/>
                                      </p:to>
                                    </p:set>
                                    <p:animEffect transition="in" filter="fade">
                                      <p:cBhvr>
                                        <p:cTn id="108" dur="1000"/>
                                        <p:tgtEl>
                                          <p:spTgt spid="6"/>
                                        </p:tgtEl>
                                      </p:cBhvr>
                                    </p:animEffect>
                                    <p:anim calcmode="lin" valueType="num">
                                      <p:cBhvr>
                                        <p:cTn id="109" dur="1000" fill="hold"/>
                                        <p:tgtEl>
                                          <p:spTgt spid="6"/>
                                        </p:tgtEl>
                                        <p:attrNameLst>
                                          <p:attrName>ppt_x</p:attrName>
                                        </p:attrNameLst>
                                      </p:cBhvr>
                                      <p:tavLst>
                                        <p:tav tm="0">
                                          <p:val>
                                            <p:strVal val="#ppt_x"/>
                                          </p:val>
                                        </p:tav>
                                        <p:tav tm="100000">
                                          <p:val>
                                            <p:strVal val="#ppt_x"/>
                                          </p:val>
                                        </p:tav>
                                      </p:tavLst>
                                    </p:anim>
                                    <p:anim calcmode="lin" valueType="num">
                                      <p:cBhvr>
                                        <p:cTn id="110" dur="1000" fill="hold"/>
                                        <p:tgtEl>
                                          <p:spTgt spid="6"/>
                                        </p:tgtEl>
                                        <p:attrNameLst>
                                          <p:attrName>ppt_y</p:attrName>
                                        </p:attrNameLst>
                                      </p:cBhvr>
                                      <p:tavLst>
                                        <p:tav tm="0">
                                          <p:val>
                                            <p:strVal val="#ppt_y+.1"/>
                                          </p:val>
                                        </p:tav>
                                        <p:tav tm="100000">
                                          <p:val>
                                            <p:strVal val="#ppt_y"/>
                                          </p:val>
                                        </p:tav>
                                      </p:tavLst>
                                    </p:anim>
                                  </p:childTnLst>
                                </p:cTn>
                              </p:par>
                              <p:par>
                                <p:cTn id="111" presetID="42" presetClass="entr" presetSubtype="0" fill="hold" grpId="0" nodeType="withEffect">
                                  <p:stCondLst>
                                    <p:cond delay="0"/>
                                  </p:stCondLst>
                                  <p:childTnLst>
                                    <p:set>
                                      <p:cBhvr>
                                        <p:cTn id="112" dur="1" fill="hold">
                                          <p:stCondLst>
                                            <p:cond delay="0"/>
                                          </p:stCondLst>
                                        </p:cTn>
                                        <p:tgtEl>
                                          <p:spTgt spid="7"/>
                                        </p:tgtEl>
                                        <p:attrNameLst>
                                          <p:attrName>style.visibility</p:attrName>
                                        </p:attrNameLst>
                                      </p:cBhvr>
                                      <p:to>
                                        <p:strVal val="visible"/>
                                      </p:to>
                                    </p:set>
                                    <p:animEffect transition="in" filter="fade">
                                      <p:cBhvr>
                                        <p:cTn id="113" dur="1000"/>
                                        <p:tgtEl>
                                          <p:spTgt spid="7"/>
                                        </p:tgtEl>
                                      </p:cBhvr>
                                    </p:animEffect>
                                    <p:anim calcmode="lin" valueType="num">
                                      <p:cBhvr>
                                        <p:cTn id="114" dur="1000" fill="hold"/>
                                        <p:tgtEl>
                                          <p:spTgt spid="7"/>
                                        </p:tgtEl>
                                        <p:attrNameLst>
                                          <p:attrName>ppt_x</p:attrName>
                                        </p:attrNameLst>
                                      </p:cBhvr>
                                      <p:tavLst>
                                        <p:tav tm="0">
                                          <p:val>
                                            <p:strVal val="#ppt_x"/>
                                          </p:val>
                                        </p:tav>
                                        <p:tav tm="100000">
                                          <p:val>
                                            <p:strVal val="#ppt_x"/>
                                          </p:val>
                                        </p:tav>
                                      </p:tavLst>
                                    </p:anim>
                                    <p:anim calcmode="lin" valueType="num">
                                      <p:cBhvr>
                                        <p:cTn id="115" dur="1000" fill="hold"/>
                                        <p:tgtEl>
                                          <p:spTgt spid="7"/>
                                        </p:tgtEl>
                                        <p:attrNameLst>
                                          <p:attrName>ppt_y</p:attrName>
                                        </p:attrNameLst>
                                      </p:cBhvr>
                                      <p:tavLst>
                                        <p:tav tm="0">
                                          <p:val>
                                            <p:strVal val="#ppt_y+.1"/>
                                          </p:val>
                                        </p:tav>
                                        <p:tav tm="100000">
                                          <p:val>
                                            <p:strVal val="#ppt_y"/>
                                          </p:val>
                                        </p:tav>
                                      </p:tavLst>
                                    </p:anim>
                                  </p:childTnLst>
                                </p:cTn>
                              </p:par>
                              <p:par>
                                <p:cTn id="116" presetID="42" presetClass="entr" presetSubtype="0" fill="hold" grpId="0" nodeType="withEffect">
                                  <p:stCondLst>
                                    <p:cond delay="0"/>
                                  </p:stCondLst>
                                  <p:childTnLst>
                                    <p:set>
                                      <p:cBhvr>
                                        <p:cTn id="117" dur="1" fill="hold">
                                          <p:stCondLst>
                                            <p:cond delay="0"/>
                                          </p:stCondLst>
                                        </p:cTn>
                                        <p:tgtEl>
                                          <p:spTgt spid="9"/>
                                        </p:tgtEl>
                                        <p:attrNameLst>
                                          <p:attrName>style.visibility</p:attrName>
                                        </p:attrNameLst>
                                      </p:cBhvr>
                                      <p:to>
                                        <p:strVal val="visible"/>
                                      </p:to>
                                    </p:set>
                                    <p:animEffect transition="in" filter="fade">
                                      <p:cBhvr>
                                        <p:cTn id="118" dur="1000"/>
                                        <p:tgtEl>
                                          <p:spTgt spid="9"/>
                                        </p:tgtEl>
                                      </p:cBhvr>
                                    </p:animEffect>
                                    <p:anim calcmode="lin" valueType="num">
                                      <p:cBhvr>
                                        <p:cTn id="119" dur="1000" fill="hold"/>
                                        <p:tgtEl>
                                          <p:spTgt spid="9"/>
                                        </p:tgtEl>
                                        <p:attrNameLst>
                                          <p:attrName>ppt_x</p:attrName>
                                        </p:attrNameLst>
                                      </p:cBhvr>
                                      <p:tavLst>
                                        <p:tav tm="0">
                                          <p:val>
                                            <p:strVal val="#ppt_x"/>
                                          </p:val>
                                        </p:tav>
                                        <p:tav tm="100000">
                                          <p:val>
                                            <p:strVal val="#ppt_x"/>
                                          </p:val>
                                        </p:tav>
                                      </p:tavLst>
                                    </p:anim>
                                    <p:anim calcmode="lin" valueType="num">
                                      <p:cBhvr>
                                        <p:cTn id="12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animBg="1"/>
      <p:bldP spid="7" grpId="0" animBg="1"/>
      <p:bldP spid="9"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保险</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26" name="TextBox 7"/>
          <p:cNvSpPr txBox="1"/>
          <p:nvPr/>
        </p:nvSpPr>
        <p:spPr>
          <a:xfrm>
            <a:off x="6999390" y="2675524"/>
            <a:ext cx="4104455" cy="4574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defPPr>
              <a:defRPr lang="zh-CN"/>
            </a:defPPr>
            <a:lvl1pPr>
              <a:lnSpc>
                <a:spcPct val="130000"/>
              </a:lnSpc>
              <a:spcAft>
                <a:spcPts val="500"/>
              </a:spcAft>
              <a:defRPr sz="1400">
                <a:latin typeface="微软雅黑" pitchFamily="34" charset="-122"/>
                <a:ea typeface="微软雅黑" pitchFamily="34" charset="-122"/>
              </a:defRPr>
            </a:lvl1pPr>
          </a:lstStyle>
          <a:p>
            <a:r>
              <a:rPr lang="zh-CN" altLang="en-US" dirty="0" smtClean="0">
                <a:solidFill>
                  <a:schemeClr val="tx1">
                    <a:lumMod val="65000"/>
                    <a:lumOff val="35000"/>
                  </a:schemeClr>
                </a:solidFill>
                <a:latin typeface="+mj-ea"/>
                <a:ea typeface="+mj-ea"/>
                <a:sym typeface="微软雅黑" pitchFamily="34" charset="-122"/>
              </a:rPr>
              <a:t>现期保险</a:t>
            </a:r>
            <a:r>
              <a:rPr lang="zh-CN" altLang="en-US" dirty="0" smtClean="0">
                <a:solidFill>
                  <a:schemeClr val="tx1">
                    <a:lumMod val="65000"/>
                    <a:lumOff val="35000"/>
                  </a:schemeClr>
                </a:solidFill>
                <a:latin typeface="+mj-ea"/>
                <a:ea typeface="+mj-ea"/>
                <a:sym typeface="微软雅黑" pitchFamily="34" charset="-122"/>
              </a:rPr>
              <a:t>是我公司开展的一个新兴业务</a:t>
            </a:r>
            <a:r>
              <a:rPr lang="zh-CN" altLang="en-US" dirty="0" smtClean="0">
                <a:solidFill>
                  <a:schemeClr val="tx1">
                    <a:lumMod val="65000"/>
                    <a:lumOff val="35000"/>
                  </a:schemeClr>
                </a:solidFill>
                <a:latin typeface="+mj-ea"/>
                <a:ea typeface="+mj-ea"/>
                <a:sym typeface="微软雅黑" pitchFamily="34" charset="-122"/>
              </a:rPr>
              <a:t>，</a:t>
            </a:r>
            <a:r>
              <a:rPr lang="zh-CN" altLang="en-US" sz="1000" dirty="0">
                <a:solidFill>
                  <a:schemeClr val="tx1">
                    <a:lumMod val="65000"/>
                    <a:lumOff val="35000"/>
                  </a:schemeClr>
                </a:solidFill>
                <a:latin typeface="+mj-ea"/>
                <a:sym typeface="微软雅黑" pitchFamily="34" charset="-122"/>
              </a:rPr>
              <a:t>燃气</a:t>
            </a:r>
            <a:r>
              <a:rPr lang="zh-CN" altLang="en-US" sz="1000" dirty="0" smtClean="0">
                <a:solidFill>
                  <a:schemeClr val="tx1">
                    <a:lumMod val="65000"/>
                    <a:lumOff val="35000"/>
                  </a:schemeClr>
                </a:solidFill>
                <a:latin typeface="+mj-ea"/>
                <a:sym typeface="微软雅黑" pitchFamily="34" charset="-122"/>
              </a:rPr>
              <a:t>意外保险是结合我公司的主营业务配合推出的一个业务内容，</a:t>
            </a:r>
            <a:r>
              <a:rPr lang="zh-CN" altLang="en-US" dirty="0" smtClean="0">
                <a:solidFill>
                  <a:schemeClr val="tx1">
                    <a:lumMod val="65000"/>
                    <a:lumOff val="35000"/>
                  </a:schemeClr>
                </a:solidFill>
                <a:latin typeface="+mj-ea"/>
                <a:ea typeface="+mj-ea"/>
                <a:sym typeface="微软雅黑" pitchFamily="34" charset="-122"/>
              </a:rPr>
              <a:t>以往</a:t>
            </a:r>
            <a:r>
              <a:rPr lang="zh-CN" altLang="en-US" dirty="0" smtClean="0">
                <a:solidFill>
                  <a:schemeClr val="tx1">
                    <a:lumMod val="65000"/>
                    <a:lumOff val="35000"/>
                  </a:schemeClr>
                </a:solidFill>
                <a:latin typeface="+mj-ea"/>
                <a:ea typeface="+mj-ea"/>
                <a:sym typeface="微软雅黑" pitchFamily="34" charset="-122"/>
              </a:rPr>
              <a:t>我公司用户从来没有购买燃气意外保险的意识和习惯，认为只要购买了我公司液化气所有责任就应当由我公司承担，所以导致燃气意外保险的初期推广举步为艰。到现在虽然购买人数渐渐有所上升，但销量仍然不尽人意。期间为了提高大家的保险意识，培养大家的购买习惯，在公司内部开展了人人都购燃气意外险的</a:t>
            </a:r>
            <a:r>
              <a:rPr lang="zh-CN" altLang="en-US" dirty="0" smtClean="0">
                <a:solidFill>
                  <a:schemeClr val="tx1">
                    <a:lumMod val="65000"/>
                    <a:lumOff val="35000"/>
                  </a:schemeClr>
                </a:solidFill>
                <a:latin typeface="+mj-ea"/>
                <a:ea typeface="+mj-ea"/>
                <a:sym typeface="微软雅黑" pitchFamily="34" charset="-122"/>
              </a:rPr>
              <a:t>活动及在紫阳湖举办的液化气知识宣传活活动，</a:t>
            </a:r>
            <a:r>
              <a:rPr lang="zh-CN" altLang="en-US" dirty="0" smtClean="0">
                <a:solidFill>
                  <a:schemeClr val="tx1">
                    <a:lumMod val="65000"/>
                    <a:lumOff val="35000"/>
                  </a:schemeClr>
                </a:solidFill>
                <a:latin typeface="+mj-ea"/>
                <a:ea typeface="+mj-ea"/>
                <a:sym typeface="微软雅黑" pitchFamily="34" charset="-122"/>
              </a:rPr>
              <a:t>并在银河湾及金鹤园小区并网期间向广大用户推广燃气意外险。这些举措都取得了一定成效</a:t>
            </a:r>
            <a:r>
              <a:rPr lang="zh-CN" altLang="en-US" dirty="0" smtClean="0">
                <a:solidFill>
                  <a:schemeClr val="tx1">
                    <a:lumMod val="65000"/>
                    <a:lumOff val="35000"/>
                  </a:schemeClr>
                </a:solidFill>
                <a:latin typeface="+mj-ea"/>
                <a:ea typeface="+mj-ea"/>
                <a:sym typeface="微软雅黑" pitchFamily="34" charset="-122"/>
              </a:rPr>
              <a:t>，前期又</a:t>
            </a:r>
            <a:r>
              <a:rPr lang="zh-CN" altLang="en-US" dirty="0" smtClean="0">
                <a:solidFill>
                  <a:schemeClr val="tx1">
                    <a:lumMod val="65000"/>
                    <a:lumOff val="35000"/>
                  </a:schemeClr>
                </a:solidFill>
                <a:latin typeface="+mj-ea"/>
                <a:ea typeface="+mj-ea"/>
                <a:sym typeface="微软雅黑" pitchFamily="34" charset="-122"/>
              </a:rPr>
              <a:t>在公司领导的关注下，通过</a:t>
            </a:r>
            <a:r>
              <a:rPr lang="en-US" altLang="zh-CN" dirty="0" smtClean="0">
                <a:solidFill>
                  <a:schemeClr val="tx1">
                    <a:lumMod val="65000"/>
                    <a:lumOff val="35000"/>
                  </a:schemeClr>
                </a:solidFill>
                <a:latin typeface="+mj-ea"/>
                <a:ea typeface="+mj-ea"/>
                <a:sym typeface="微软雅黑" pitchFamily="34" charset="-122"/>
              </a:rPr>
              <a:t>95007</a:t>
            </a:r>
            <a:r>
              <a:rPr lang="zh-CN" altLang="en-US" dirty="0" smtClean="0">
                <a:solidFill>
                  <a:schemeClr val="tx1">
                    <a:lumMod val="65000"/>
                    <a:lumOff val="35000"/>
                  </a:schemeClr>
                </a:solidFill>
                <a:latin typeface="+mj-ea"/>
                <a:ea typeface="+mj-ea"/>
                <a:sym typeface="微软雅黑" pitchFamily="34" charset="-122"/>
              </a:rPr>
              <a:t>客服电话平台进行推广，通过对用户上门安检推广燃气意外险的多种方式，使燃气意外险的销量又上了一个新的台阶。</a:t>
            </a:r>
          </a:p>
          <a:p>
            <a:endParaRPr lang="zh-CN" altLang="en-US" dirty="0">
              <a:solidFill>
                <a:schemeClr val="tx1">
                  <a:lumMod val="50000"/>
                  <a:lumOff val="50000"/>
                </a:schemeClr>
              </a:solidFill>
              <a:latin typeface="+mj-ea"/>
              <a:ea typeface="+mj-ea"/>
              <a:sym typeface="微软雅黑" pitchFamily="34" charset="-122"/>
            </a:endParaRPr>
          </a:p>
        </p:txBody>
      </p:sp>
      <p:pic>
        <p:nvPicPr>
          <p:cNvPr id="28" name="Picture 5" descr="C:\Users\Administrator\Desktop\2.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23166" y="1999435"/>
            <a:ext cx="5960554" cy="3427553"/>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30" name="组合 29"/>
          <p:cNvGrpSpPr/>
          <p:nvPr/>
        </p:nvGrpSpPr>
        <p:grpSpPr>
          <a:xfrm>
            <a:off x="7466420" y="2209138"/>
            <a:ext cx="2294848" cy="488259"/>
            <a:chOff x="4304043" y="1286668"/>
            <a:chExt cx="3837944" cy="2757793"/>
          </a:xfrm>
          <a:effectLst>
            <a:outerShdw blurRad="381000" dist="254000" dir="8100000" algn="tr" rotWithShape="0">
              <a:prstClr val="black">
                <a:alpha val="40000"/>
              </a:prstClr>
            </a:outerShdw>
          </a:effectLst>
        </p:grpSpPr>
        <p:sp>
          <p:nvSpPr>
            <p:cNvPr id="31" name="圆角矩形 3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latin typeface="+mj-ea"/>
                <a:ea typeface="+mj-ea"/>
              </a:endParaRPr>
            </a:p>
          </p:txBody>
        </p:sp>
        <p:sp>
          <p:nvSpPr>
            <p:cNvPr id="32" name="圆角矩形 31"/>
            <p:cNvSpPr/>
            <p:nvPr/>
          </p:nvSpPr>
          <p:spPr>
            <a:xfrm>
              <a:off x="4351929" y="1373340"/>
              <a:ext cx="3742171" cy="2584452"/>
            </a:xfrm>
            <a:prstGeom prst="roundRect">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chemeClr val="tx1"/>
                </a:solidFill>
                <a:latin typeface="+mj-ea"/>
                <a:ea typeface="+mj-ea"/>
              </a:endParaRPr>
            </a:p>
          </p:txBody>
        </p:sp>
      </p:grpSp>
      <p:sp>
        <p:nvSpPr>
          <p:cNvPr id="33" name="TextBox 22"/>
          <p:cNvSpPr txBox="1"/>
          <p:nvPr/>
        </p:nvSpPr>
        <p:spPr>
          <a:xfrm>
            <a:off x="7504005" y="2275414"/>
            <a:ext cx="1210588" cy="400110"/>
          </a:xfrm>
          <a:prstGeom prst="rect">
            <a:avLst/>
          </a:prstGeom>
          <a:noFill/>
        </p:spPr>
        <p:txBody>
          <a:bodyPr wrap="none" rtlCol="0">
            <a:spAutoFit/>
          </a:bodyPr>
          <a:lstStyle>
            <a:defPPr>
              <a:defRPr lang="zh-CN"/>
            </a:defPPr>
            <a:lvl1pPr>
              <a:defRPr sz="2400" b="1">
                <a:solidFill>
                  <a:schemeClr val="tx1">
                    <a:lumMod val="75000"/>
                    <a:lumOff val="25000"/>
                  </a:schemeClr>
                </a:solidFill>
                <a:effectLst>
                  <a:outerShdw blurRad="381000" dist="38100" dir="2700000" algn="tl">
                    <a:srgbClr val="000000">
                      <a:alpha val="20000"/>
                    </a:srgbClr>
                  </a:outerShdw>
                </a:effectLst>
                <a:latin typeface="微软雅黑" pitchFamily="34" charset="-122"/>
                <a:ea typeface="微软雅黑" pitchFamily="34" charset="-122"/>
              </a:defRPr>
            </a:lvl1pPr>
          </a:lstStyle>
          <a:p>
            <a:r>
              <a:rPr lang="zh-CN" altLang="en-US" sz="2000" dirty="0" smtClean="0">
                <a:solidFill>
                  <a:schemeClr val="bg1"/>
                </a:solidFill>
              </a:rPr>
              <a:t>工作内容</a:t>
            </a:r>
            <a:endParaRPr lang="zh-CN" altLang="en-US" sz="2000" dirty="0">
              <a:solidFill>
                <a:schemeClr val="bg1"/>
              </a:solidFill>
            </a:endParaRPr>
          </a:p>
        </p:txBody>
      </p:sp>
      <p:pic>
        <p:nvPicPr>
          <p:cNvPr id="12" name="图片 11" descr="1628613472.jpg"/>
          <p:cNvPicPr>
            <a:picLocks noChangeAspect="1"/>
          </p:cNvPicPr>
          <p:nvPr/>
        </p:nvPicPr>
        <p:blipFill>
          <a:blip r:embed="rId4"/>
          <a:stretch>
            <a:fillRect/>
          </a:stretch>
        </p:blipFill>
        <p:spPr>
          <a:xfrm>
            <a:off x="1555668" y="2244763"/>
            <a:ext cx="4773880" cy="2614581"/>
          </a:xfrm>
          <a:prstGeom prst="rect">
            <a:avLst/>
          </a:prstGeom>
        </p:spPr>
      </p:pic>
    </p:spTree>
    <p:extLst>
      <p:ext uri="{BB962C8B-B14F-4D97-AF65-F5344CB8AC3E}">
        <p14:creationId xmlns:p14="http://schemas.microsoft.com/office/powerpoint/2010/main" val="4224678060"/>
      </p:ext>
    </p:extLst>
  </p:cSld>
  <p:clrMapOvr>
    <a:masterClrMapping/>
  </p:clrMapOvr>
  <mc:AlternateContent xmlns:mc="http://schemas.openxmlformats.org/markup-compatibility/2006" xmlns:p14="http://schemas.microsoft.com/office/powerpoint/2010/main">
    <mc:Choice Requires="p14">
      <p:transition spd="slow" p14:dur="2500" advTm="0">
        <p:checker/>
      </p:transition>
    </mc:Choice>
    <mc:Fallback xmlns="">
      <p:transition spd="slow"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2" presetClass="entr" presetSubtype="2" fill="hold" nodeType="after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additive="base">
                                        <p:cTn id="17" dur="500" fill="hold"/>
                                        <p:tgtEl>
                                          <p:spTgt spid="30"/>
                                        </p:tgtEl>
                                        <p:attrNameLst>
                                          <p:attrName>ppt_x</p:attrName>
                                        </p:attrNameLst>
                                      </p:cBhvr>
                                      <p:tavLst>
                                        <p:tav tm="0">
                                          <p:val>
                                            <p:strVal val="1+#ppt_w/2"/>
                                          </p:val>
                                        </p:tav>
                                        <p:tav tm="100000">
                                          <p:val>
                                            <p:strVal val="#ppt_x"/>
                                          </p:val>
                                        </p:tav>
                                      </p:tavLst>
                                    </p:anim>
                                    <p:anim calcmode="lin" valueType="num">
                                      <p:cBhvr additive="base">
                                        <p:cTn id="18" dur="500" fill="hold"/>
                                        <p:tgtEl>
                                          <p:spTgt spid="30"/>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14" presetClass="entr" presetSubtype="10" fill="hold" grpId="0" nodeType="after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randombar(horizontal)">
                                      <p:cBhvr>
                                        <p:cTn id="22" dur="500"/>
                                        <p:tgtEl>
                                          <p:spTgt spid="33"/>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1000"/>
                                        <p:tgtEl>
                                          <p:spTgt spid="26"/>
                                        </p:tgtEl>
                                      </p:cBhvr>
                                    </p:animEffect>
                                    <p:anim calcmode="lin" valueType="num">
                                      <p:cBhvr>
                                        <p:cTn id="27" dur="1000" fill="hold"/>
                                        <p:tgtEl>
                                          <p:spTgt spid="26"/>
                                        </p:tgtEl>
                                        <p:attrNameLst>
                                          <p:attrName>ppt_x</p:attrName>
                                        </p:attrNameLst>
                                      </p:cBhvr>
                                      <p:tavLst>
                                        <p:tav tm="0">
                                          <p:val>
                                            <p:strVal val="#ppt_x"/>
                                          </p:val>
                                        </p:tav>
                                        <p:tav tm="100000">
                                          <p:val>
                                            <p:strVal val="#ppt_x"/>
                                          </p:val>
                                        </p:tav>
                                      </p:tavLst>
                                    </p:anim>
                                    <p:anim calcmode="lin" valueType="num">
                                      <p:cBhvr>
                                        <p:cTn id="28"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26" grpId="0" animBg="1"/>
      <p:bldP spid="3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latin typeface="微软雅黑" pitchFamily="34" charset="-122"/>
              </a:rPr>
              <a:t>燃气意外保险销售数据</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6" name="Freeform 7"/>
          <p:cNvSpPr/>
          <p:nvPr/>
        </p:nvSpPr>
        <p:spPr>
          <a:xfrm flipH="1">
            <a:off x="908630" y="2894469"/>
            <a:ext cx="6762830" cy="1633992"/>
          </a:xfrm>
          <a:custGeom>
            <a:avLst/>
            <a:gdLst>
              <a:gd name="connsiteX0" fmla="*/ 0 w 6781800"/>
              <a:gd name="connsiteY0" fmla="*/ 299838 h 1215160"/>
              <a:gd name="connsiteX1" fmla="*/ 2705100 w 6781800"/>
              <a:gd name="connsiteY1" fmla="*/ 52188 h 1215160"/>
              <a:gd name="connsiteX2" fmla="*/ 5619750 w 6781800"/>
              <a:gd name="connsiteY2" fmla="*/ 1195188 h 1215160"/>
              <a:gd name="connsiteX3" fmla="*/ 6781800 w 6781800"/>
              <a:gd name="connsiteY3" fmla="*/ 757038 h 1215160"/>
              <a:gd name="connsiteX0" fmla="*/ 0 w 6038850"/>
              <a:gd name="connsiteY0" fmla="*/ 299838 h 1304686"/>
              <a:gd name="connsiteX1" fmla="*/ 2705100 w 6038850"/>
              <a:gd name="connsiteY1" fmla="*/ 52188 h 1304686"/>
              <a:gd name="connsiteX2" fmla="*/ 5619750 w 6038850"/>
              <a:gd name="connsiteY2" fmla="*/ 1195188 h 1304686"/>
              <a:gd name="connsiteX3" fmla="*/ 6038850 w 6038850"/>
              <a:gd name="connsiteY3" fmla="*/ 1176138 h 1304686"/>
              <a:gd name="connsiteX0" fmla="*/ 0 w 6038850"/>
              <a:gd name="connsiteY0" fmla="*/ 287550 h 1218694"/>
              <a:gd name="connsiteX1" fmla="*/ 2705100 w 6038850"/>
              <a:gd name="connsiteY1" fmla="*/ 39900 h 1218694"/>
              <a:gd name="connsiteX2" fmla="*/ 4832350 w 6038850"/>
              <a:gd name="connsiteY2" fmla="*/ 1005100 h 1218694"/>
              <a:gd name="connsiteX3" fmla="*/ 6038850 w 6038850"/>
              <a:gd name="connsiteY3" fmla="*/ 1163850 h 1218694"/>
              <a:gd name="connsiteX0" fmla="*/ 0 w 6038850"/>
              <a:gd name="connsiteY0" fmla="*/ 287550 h 1225494"/>
              <a:gd name="connsiteX1" fmla="*/ 2705100 w 6038850"/>
              <a:gd name="connsiteY1" fmla="*/ 39900 h 1225494"/>
              <a:gd name="connsiteX2" fmla="*/ 4832350 w 6038850"/>
              <a:gd name="connsiteY2" fmla="*/ 1005100 h 1225494"/>
              <a:gd name="connsiteX3" fmla="*/ 6038850 w 6038850"/>
              <a:gd name="connsiteY3" fmla="*/ 1163850 h 1225494"/>
            </a:gdLst>
            <a:ahLst/>
            <a:cxnLst>
              <a:cxn ang="0">
                <a:pos x="connsiteX0" y="connsiteY0"/>
              </a:cxn>
              <a:cxn ang="0">
                <a:pos x="connsiteX1" y="connsiteY1"/>
              </a:cxn>
              <a:cxn ang="0">
                <a:pos x="connsiteX2" y="connsiteY2"/>
              </a:cxn>
              <a:cxn ang="0">
                <a:pos x="connsiteX3" y="connsiteY3"/>
              </a:cxn>
            </a:cxnLst>
            <a:rect l="l" t="t" r="r" b="b"/>
            <a:pathLst>
              <a:path w="6038850" h="1225494">
                <a:moveTo>
                  <a:pt x="0" y="287550"/>
                </a:moveTo>
                <a:cubicBezTo>
                  <a:pt x="884237" y="89112"/>
                  <a:pt x="1899708" y="-79692"/>
                  <a:pt x="2705100" y="39900"/>
                </a:cubicBezTo>
                <a:cubicBezTo>
                  <a:pt x="3510492" y="159492"/>
                  <a:pt x="4371975" y="786025"/>
                  <a:pt x="4832350" y="1005100"/>
                </a:cubicBezTo>
                <a:cubicBezTo>
                  <a:pt x="5292725" y="1224175"/>
                  <a:pt x="5829300" y="1285558"/>
                  <a:pt x="6038850" y="1163850"/>
                </a:cubicBezTo>
              </a:path>
            </a:pathLst>
          </a:custGeom>
          <a:noFill/>
          <a:ln w="12700" cap="flat" cmpd="sng" algn="ctr">
            <a:solidFill>
              <a:srgbClr val="0070C0">
                <a:lumMod val="50000"/>
              </a:srgbClr>
            </a:solidFill>
            <a:prstDash val="dash"/>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latin typeface="Calibri"/>
              <a:ea typeface="微软雅黑"/>
            </a:endParaRPr>
          </a:p>
        </p:txBody>
      </p:sp>
      <p:grpSp>
        <p:nvGrpSpPr>
          <p:cNvPr id="7" name="组合 6"/>
          <p:cNvGrpSpPr/>
          <p:nvPr/>
        </p:nvGrpSpPr>
        <p:grpSpPr>
          <a:xfrm>
            <a:off x="9967936" y="3743016"/>
            <a:ext cx="1133096" cy="847308"/>
            <a:chOff x="6054436" y="2405136"/>
            <a:chExt cx="849821" cy="635481"/>
          </a:xfrm>
          <a:effectLst>
            <a:outerShdw blurRad="50800" dist="38100" dir="5400000" algn="t" rotWithShape="0">
              <a:prstClr val="black">
                <a:alpha val="40000"/>
              </a:prstClr>
            </a:outerShdw>
          </a:effectLst>
        </p:grpSpPr>
        <p:sp>
          <p:nvSpPr>
            <p:cNvPr id="8" name="Freeform 133"/>
            <p:cNvSpPr>
              <a:spLocks/>
            </p:cNvSpPr>
            <p:nvPr/>
          </p:nvSpPr>
          <p:spPr bwMode="auto">
            <a:xfrm rot="2700000" flipH="1">
              <a:off x="6116557" y="2789035"/>
              <a:ext cx="189461" cy="313703"/>
            </a:xfrm>
            <a:custGeom>
              <a:avLst/>
              <a:gdLst>
                <a:gd name="T0" fmla="*/ 7566 w 397"/>
                <a:gd name="T1" fmla="*/ 1009717 h 659"/>
                <a:gd name="T2" fmla="*/ 0 w 397"/>
                <a:gd name="T3" fmla="*/ 1009717 h 659"/>
                <a:gd name="T4" fmla="*/ 0 w 397"/>
                <a:gd name="T5" fmla="*/ 1009717 h 659"/>
                <a:gd name="T6" fmla="*/ 11348 w 397"/>
                <a:gd name="T7" fmla="*/ 1021020 h 659"/>
                <a:gd name="T8" fmla="*/ 15131 w 397"/>
                <a:gd name="T9" fmla="*/ 1062464 h 659"/>
                <a:gd name="T10" fmla="*/ 18914 w 397"/>
                <a:gd name="T11" fmla="*/ 1069999 h 659"/>
                <a:gd name="T12" fmla="*/ 181575 w 397"/>
                <a:gd name="T13" fmla="*/ 1574858 h 659"/>
                <a:gd name="T14" fmla="*/ 348019 w 397"/>
                <a:gd name="T15" fmla="*/ 1092605 h 659"/>
                <a:gd name="T16" fmla="*/ 650644 w 397"/>
                <a:gd name="T17" fmla="*/ 1661513 h 659"/>
                <a:gd name="T18" fmla="*/ 548508 w 397"/>
                <a:gd name="T19" fmla="*/ 2124928 h 659"/>
                <a:gd name="T20" fmla="*/ 760345 w 397"/>
                <a:gd name="T21" fmla="*/ 2482850 h 659"/>
                <a:gd name="T22" fmla="*/ 650644 w 397"/>
                <a:gd name="T23" fmla="*/ 2275632 h 659"/>
                <a:gd name="T24" fmla="*/ 688472 w 397"/>
                <a:gd name="T25" fmla="*/ 1989294 h 659"/>
                <a:gd name="T26" fmla="*/ 866264 w 397"/>
                <a:gd name="T27" fmla="*/ 1740632 h 659"/>
                <a:gd name="T28" fmla="*/ 1028925 w 397"/>
                <a:gd name="T29" fmla="*/ 1454295 h 659"/>
                <a:gd name="T30" fmla="*/ 1059187 w 397"/>
                <a:gd name="T31" fmla="*/ 1363872 h 659"/>
                <a:gd name="T32" fmla="*/ 1161323 w 397"/>
                <a:gd name="T33" fmla="*/ 1823520 h 659"/>
                <a:gd name="T34" fmla="*/ 1229414 w 397"/>
                <a:gd name="T35" fmla="*/ 1529647 h 659"/>
                <a:gd name="T36" fmla="*/ 1399640 w 397"/>
                <a:gd name="T37" fmla="*/ 745985 h 659"/>
                <a:gd name="T38" fmla="*/ 714951 w 397"/>
                <a:gd name="T39" fmla="*/ 0 h 659"/>
                <a:gd name="T40" fmla="*/ 11348 w 397"/>
                <a:gd name="T41" fmla="*/ 956971 h 659"/>
                <a:gd name="T42" fmla="*/ 7566 w 397"/>
                <a:gd name="T43" fmla="*/ 1009717 h 65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97" h="659">
                  <a:moveTo>
                    <a:pt x="2" y="268"/>
                  </a:moveTo>
                  <a:cubicBezTo>
                    <a:pt x="2" y="267"/>
                    <a:pt x="0" y="264"/>
                    <a:pt x="0" y="268"/>
                  </a:cubicBezTo>
                  <a:cubicBezTo>
                    <a:pt x="0" y="268"/>
                    <a:pt x="0" y="268"/>
                    <a:pt x="0" y="268"/>
                  </a:cubicBezTo>
                  <a:cubicBezTo>
                    <a:pt x="0" y="269"/>
                    <a:pt x="2" y="270"/>
                    <a:pt x="3" y="271"/>
                  </a:cubicBezTo>
                  <a:cubicBezTo>
                    <a:pt x="3" y="275"/>
                    <a:pt x="4" y="278"/>
                    <a:pt x="4" y="282"/>
                  </a:cubicBezTo>
                  <a:cubicBezTo>
                    <a:pt x="5" y="283"/>
                    <a:pt x="5" y="283"/>
                    <a:pt x="5" y="284"/>
                  </a:cubicBezTo>
                  <a:cubicBezTo>
                    <a:pt x="10" y="335"/>
                    <a:pt x="25" y="381"/>
                    <a:pt x="48" y="418"/>
                  </a:cubicBezTo>
                  <a:cubicBezTo>
                    <a:pt x="23" y="377"/>
                    <a:pt x="37" y="299"/>
                    <a:pt x="92" y="290"/>
                  </a:cubicBezTo>
                  <a:cubicBezTo>
                    <a:pt x="158" y="280"/>
                    <a:pt x="169" y="399"/>
                    <a:pt x="172" y="441"/>
                  </a:cubicBezTo>
                  <a:cubicBezTo>
                    <a:pt x="174" y="484"/>
                    <a:pt x="145" y="521"/>
                    <a:pt x="145" y="564"/>
                  </a:cubicBezTo>
                  <a:cubicBezTo>
                    <a:pt x="145" y="613"/>
                    <a:pt x="170" y="653"/>
                    <a:pt x="201" y="659"/>
                  </a:cubicBezTo>
                  <a:cubicBezTo>
                    <a:pt x="187" y="656"/>
                    <a:pt x="174" y="616"/>
                    <a:pt x="172" y="604"/>
                  </a:cubicBezTo>
                  <a:cubicBezTo>
                    <a:pt x="168" y="580"/>
                    <a:pt x="175" y="551"/>
                    <a:pt x="182" y="528"/>
                  </a:cubicBezTo>
                  <a:cubicBezTo>
                    <a:pt x="190" y="501"/>
                    <a:pt x="211" y="483"/>
                    <a:pt x="229" y="462"/>
                  </a:cubicBezTo>
                  <a:cubicBezTo>
                    <a:pt x="247" y="440"/>
                    <a:pt x="262" y="414"/>
                    <a:pt x="272" y="386"/>
                  </a:cubicBezTo>
                  <a:cubicBezTo>
                    <a:pt x="275" y="378"/>
                    <a:pt x="278" y="370"/>
                    <a:pt x="280" y="362"/>
                  </a:cubicBezTo>
                  <a:cubicBezTo>
                    <a:pt x="284" y="420"/>
                    <a:pt x="307" y="484"/>
                    <a:pt x="307" y="484"/>
                  </a:cubicBezTo>
                  <a:cubicBezTo>
                    <a:pt x="299" y="437"/>
                    <a:pt x="325" y="406"/>
                    <a:pt x="325" y="406"/>
                  </a:cubicBezTo>
                  <a:cubicBezTo>
                    <a:pt x="397" y="291"/>
                    <a:pt x="370" y="198"/>
                    <a:pt x="370" y="198"/>
                  </a:cubicBezTo>
                  <a:cubicBezTo>
                    <a:pt x="351" y="85"/>
                    <a:pt x="277" y="0"/>
                    <a:pt x="189" y="0"/>
                  </a:cubicBezTo>
                  <a:cubicBezTo>
                    <a:pt x="87" y="0"/>
                    <a:pt x="3" y="114"/>
                    <a:pt x="3" y="254"/>
                  </a:cubicBezTo>
                  <a:cubicBezTo>
                    <a:pt x="3" y="258"/>
                    <a:pt x="2" y="263"/>
                    <a:pt x="2" y="268"/>
                  </a:cubicBezTo>
                  <a:close/>
                </a:path>
              </a:pathLst>
            </a:custGeom>
            <a:solidFill>
              <a:srgbClr val="F15A2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9" name="Freeform 134"/>
            <p:cNvSpPr>
              <a:spLocks/>
            </p:cNvSpPr>
            <p:nvPr/>
          </p:nvSpPr>
          <p:spPr bwMode="auto">
            <a:xfrm rot="2700000" flipH="1">
              <a:off x="6176406" y="2803550"/>
              <a:ext cx="154413" cy="197568"/>
            </a:xfrm>
            <a:custGeom>
              <a:avLst/>
              <a:gdLst>
                <a:gd name="T0" fmla="*/ 581760 w 324"/>
                <a:gd name="T1" fmla="*/ 0 h 415"/>
                <a:gd name="T2" fmla="*/ 1148410 w 324"/>
                <a:gd name="T3" fmla="*/ 648083 h 415"/>
                <a:gd name="T4" fmla="*/ 1152187 w 324"/>
                <a:gd name="T5" fmla="*/ 655619 h 415"/>
                <a:gd name="T6" fmla="*/ 1152187 w 324"/>
                <a:gd name="T7" fmla="*/ 663154 h 415"/>
                <a:gd name="T8" fmla="*/ 1042635 w 324"/>
                <a:gd name="T9" fmla="*/ 1273558 h 415"/>
                <a:gd name="T10" fmla="*/ 963304 w 324"/>
                <a:gd name="T11" fmla="*/ 983428 h 415"/>
                <a:gd name="T12" fmla="*/ 868863 w 324"/>
                <a:gd name="T13" fmla="*/ 1137913 h 415"/>
                <a:gd name="T14" fmla="*/ 642203 w 324"/>
                <a:gd name="T15" fmla="*/ 1552384 h 415"/>
                <a:gd name="T16" fmla="*/ 630870 w 324"/>
                <a:gd name="T17" fmla="*/ 1563688 h 415"/>
                <a:gd name="T18" fmla="*/ 630870 w 324"/>
                <a:gd name="T19" fmla="*/ 1541080 h 415"/>
                <a:gd name="T20" fmla="*/ 245548 w 324"/>
                <a:gd name="T21" fmla="*/ 859086 h 415"/>
                <a:gd name="T22" fmla="*/ 196439 w 324"/>
                <a:gd name="T23" fmla="*/ 862854 h 415"/>
                <a:gd name="T24" fmla="*/ 7555 w 324"/>
                <a:gd name="T25" fmla="*/ 964588 h 415"/>
                <a:gd name="T26" fmla="*/ 3778 w 324"/>
                <a:gd name="T27" fmla="*/ 945749 h 415"/>
                <a:gd name="T28" fmla="*/ 3778 w 324"/>
                <a:gd name="T29" fmla="*/ 938213 h 415"/>
                <a:gd name="T30" fmla="*/ 0 w 324"/>
                <a:gd name="T31" fmla="*/ 900534 h 415"/>
                <a:gd name="T32" fmla="*/ 0 w 324"/>
                <a:gd name="T33" fmla="*/ 889230 h 415"/>
                <a:gd name="T34" fmla="*/ 0 w 324"/>
                <a:gd name="T35" fmla="*/ 840247 h 415"/>
                <a:gd name="T36" fmla="*/ 581760 w 324"/>
                <a:gd name="T37" fmla="*/ 0 h 4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324" h="415">
                  <a:moveTo>
                    <a:pt x="154" y="0"/>
                  </a:moveTo>
                  <a:cubicBezTo>
                    <a:pt x="225" y="0"/>
                    <a:pt x="288" y="73"/>
                    <a:pt x="304" y="172"/>
                  </a:cubicBezTo>
                  <a:cubicBezTo>
                    <a:pt x="305" y="174"/>
                    <a:pt x="305" y="174"/>
                    <a:pt x="305" y="174"/>
                  </a:cubicBezTo>
                  <a:cubicBezTo>
                    <a:pt x="305" y="176"/>
                    <a:pt x="305" y="176"/>
                    <a:pt x="305" y="176"/>
                  </a:cubicBezTo>
                  <a:cubicBezTo>
                    <a:pt x="306" y="179"/>
                    <a:pt x="324" y="248"/>
                    <a:pt x="276" y="338"/>
                  </a:cubicBezTo>
                  <a:cubicBezTo>
                    <a:pt x="276" y="335"/>
                    <a:pt x="256" y="263"/>
                    <a:pt x="255" y="261"/>
                  </a:cubicBezTo>
                  <a:cubicBezTo>
                    <a:pt x="256" y="270"/>
                    <a:pt x="235" y="292"/>
                    <a:pt x="230" y="302"/>
                  </a:cubicBezTo>
                  <a:cubicBezTo>
                    <a:pt x="209" y="338"/>
                    <a:pt x="198" y="379"/>
                    <a:pt x="170" y="412"/>
                  </a:cubicBezTo>
                  <a:cubicBezTo>
                    <a:pt x="169" y="413"/>
                    <a:pt x="168" y="414"/>
                    <a:pt x="167" y="415"/>
                  </a:cubicBezTo>
                  <a:cubicBezTo>
                    <a:pt x="167" y="413"/>
                    <a:pt x="167" y="411"/>
                    <a:pt x="167" y="409"/>
                  </a:cubicBezTo>
                  <a:cubicBezTo>
                    <a:pt x="159" y="260"/>
                    <a:pt x="107" y="228"/>
                    <a:pt x="65" y="228"/>
                  </a:cubicBezTo>
                  <a:cubicBezTo>
                    <a:pt x="61" y="228"/>
                    <a:pt x="57" y="229"/>
                    <a:pt x="52" y="229"/>
                  </a:cubicBezTo>
                  <a:cubicBezTo>
                    <a:pt x="33" y="232"/>
                    <a:pt x="15" y="242"/>
                    <a:pt x="2" y="256"/>
                  </a:cubicBezTo>
                  <a:cubicBezTo>
                    <a:pt x="2" y="254"/>
                    <a:pt x="1" y="253"/>
                    <a:pt x="1" y="251"/>
                  </a:cubicBezTo>
                  <a:cubicBezTo>
                    <a:pt x="1" y="249"/>
                    <a:pt x="1" y="249"/>
                    <a:pt x="1" y="249"/>
                  </a:cubicBezTo>
                  <a:cubicBezTo>
                    <a:pt x="1" y="246"/>
                    <a:pt x="1" y="242"/>
                    <a:pt x="0" y="239"/>
                  </a:cubicBezTo>
                  <a:cubicBezTo>
                    <a:pt x="0" y="239"/>
                    <a:pt x="0" y="236"/>
                    <a:pt x="0" y="236"/>
                  </a:cubicBezTo>
                  <a:cubicBezTo>
                    <a:pt x="0" y="231"/>
                    <a:pt x="0" y="227"/>
                    <a:pt x="0" y="223"/>
                  </a:cubicBezTo>
                  <a:cubicBezTo>
                    <a:pt x="0" y="100"/>
                    <a:pt x="69" y="0"/>
                    <a:pt x="154" y="0"/>
                  </a:cubicBezTo>
                  <a:close/>
                </a:path>
              </a:pathLst>
            </a:custGeom>
            <a:solidFill>
              <a:srgbClr val="F793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0" name="Freeform 135"/>
            <p:cNvSpPr>
              <a:spLocks/>
            </p:cNvSpPr>
            <p:nvPr/>
          </p:nvSpPr>
          <p:spPr bwMode="auto">
            <a:xfrm rot="2700000" flipH="1">
              <a:off x="6216128" y="2815389"/>
              <a:ext cx="101140" cy="142811"/>
            </a:xfrm>
            <a:custGeom>
              <a:avLst/>
              <a:gdLst>
                <a:gd name="T0" fmla="*/ 162607 w 212"/>
                <a:gd name="T1" fmla="*/ 535009 h 300"/>
                <a:gd name="T2" fmla="*/ 128573 w 212"/>
                <a:gd name="T3" fmla="*/ 535009 h 300"/>
                <a:gd name="T4" fmla="*/ 3782 w 212"/>
                <a:gd name="T5" fmla="*/ 599059 h 300"/>
                <a:gd name="T6" fmla="*/ 3782 w 212"/>
                <a:gd name="T7" fmla="*/ 587756 h 300"/>
                <a:gd name="T8" fmla="*/ 3782 w 212"/>
                <a:gd name="T9" fmla="*/ 583988 h 300"/>
                <a:gd name="T10" fmla="*/ 0 w 212"/>
                <a:gd name="T11" fmla="*/ 557615 h 300"/>
                <a:gd name="T12" fmla="*/ 0 w 212"/>
                <a:gd name="T13" fmla="*/ 550079 h 300"/>
                <a:gd name="T14" fmla="*/ 0 w 212"/>
                <a:gd name="T15" fmla="*/ 523706 h 300"/>
                <a:gd name="T16" fmla="*/ 381936 w 212"/>
                <a:gd name="T17" fmla="*/ 0 h 300"/>
                <a:gd name="T18" fmla="*/ 752528 w 212"/>
                <a:gd name="T19" fmla="*/ 403140 h 300"/>
                <a:gd name="T20" fmla="*/ 756309 w 212"/>
                <a:gd name="T21" fmla="*/ 406908 h 300"/>
                <a:gd name="T22" fmla="*/ 756309 w 212"/>
                <a:gd name="T23" fmla="*/ 410676 h 300"/>
                <a:gd name="T24" fmla="*/ 684460 w 212"/>
                <a:gd name="T25" fmla="*/ 791210 h 300"/>
                <a:gd name="T26" fmla="*/ 631518 w 212"/>
                <a:gd name="T27" fmla="*/ 610362 h 300"/>
                <a:gd name="T28" fmla="*/ 567232 w 212"/>
                <a:gd name="T29" fmla="*/ 704554 h 300"/>
                <a:gd name="T30" fmla="*/ 457567 w 212"/>
                <a:gd name="T31" fmla="*/ 1130300 h 300"/>
                <a:gd name="T32" fmla="*/ 162607 w 212"/>
                <a:gd name="T33" fmla="*/ 535009 h 30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12" h="300">
                  <a:moveTo>
                    <a:pt x="43" y="142"/>
                  </a:moveTo>
                  <a:cubicBezTo>
                    <a:pt x="40" y="142"/>
                    <a:pt x="37" y="142"/>
                    <a:pt x="34" y="142"/>
                  </a:cubicBezTo>
                  <a:cubicBezTo>
                    <a:pt x="21" y="144"/>
                    <a:pt x="10" y="150"/>
                    <a:pt x="1" y="159"/>
                  </a:cubicBezTo>
                  <a:cubicBezTo>
                    <a:pt x="1" y="158"/>
                    <a:pt x="1" y="157"/>
                    <a:pt x="1" y="156"/>
                  </a:cubicBezTo>
                  <a:cubicBezTo>
                    <a:pt x="1" y="155"/>
                    <a:pt x="1" y="155"/>
                    <a:pt x="1" y="155"/>
                  </a:cubicBezTo>
                  <a:cubicBezTo>
                    <a:pt x="0" y="152"/>
                    <a:pt x="0" y="150"/>
                    <a:pt x="0" y="148"/>
                  </a:cubicBezTo>
                  <a:cubicBezTo>
                    <a:pt x="0" y="146"/>
                    <a:pt x="0" y="146"/>
                    <a:pt x="0" y="146"/>
                  </a:cubicBezTo>
                  <a:cubicBezTo>
                    <a:pt x="0" y="143"/>
                    <a:pt x="0" y="141"/>
                    <a:pt x="0" y="139"/>
                  </a:cubicBezTo>
                  <a:cubicBezTo>
                    <a:pt x="0" y="62"/>
                    <a:pt x="45" y="0"/>
                    <a:pt x="101" y="0"/>
                  </a:cubicBezTo>
                  <a:cubicBezTo>
                    <a:pt x="147" y="0"/>
                    <a:pt x="189" y="45"/>
                    <a:pt x="199" y="107"/>
                  </a:cubicBezTo>
                  <a:cubicBezTo>
                    <a:pt x="200" y="108"/>
                    <a:pt x="200" y="108"/>
                    <a:pt x="200" y="108"/>
                  </a:cubicBezTo>
                  <a:cubicBezTo>
                    <a:pt x="200" y="109"/>
                    <a:pt x="200" y="109"/>
                    <a:pt x="200" y="109"/>
                  </a:cubicBezTo>
                  <a:cubicBezTo>
                    <a:pt x="201" y="111"/>
                    <a:pt x="212" y="154"/>
                    <a:pt x="181" y="210"/>
                  </a:cubicBezTo>
                  <a:cubicBezTo>
                    <a:pt x="181" y="208"/>
                    <a:pt x="167" y="164"/>
                    <a:pt x="167" y="162"/>
                  </a:cubicBezTo>
                  <a:cubicBezTo>
                    <a:pt x="168" y="168"/>
                    <a:pt x="154" y="181"/>
                    <a:pt x="150" y="187"/>
                  </a:cubicBezTo>
                  <a:cubicBezTo>
                    <a:pt x="137" y="210"/>
                    <a:pt x="126" y="275"/>
                    <a:pt x="121" y="300"/>
                  </a:cubicBezTo>
                  <a:cubicBezTo>
                    <a:pt x="121" y="300"/>
                    <a:pt x="94" y="134"/>
                    <a:pt x="43" y="142"/>
                  </a:cubicBezTo>
                  <a:close/>
                </a:path>
              </a:pathLst>
            </a:custGeom>
            <a:solidFill>
              <a:srgbClr val="FBB03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1" name="Freeform 107"/>
            <p:cNvSpPr>
              <a:spLocks/>
            </p:cNvSpPr>
            <p:nvPr/>
          </p:nvSpPr>
          <p:spPr bwMode="auto">
            <a:xfrm rot="2700000" flipH="1">
              <a:off x="6219230" y="2554544"/>
              <a:ext cx="183510" cy="293579"/>
            </a:xfrm>
            <a:custGeom>
              <a:avLst/>
              <a:gdLst>
                <a:gd name="T0" fmla="*/ 587375 w 312"/>
                <a:gd name="T1" fmla="*/ 0 h 495"/>
                <a:gd name="T2" fmla="*/ 1174750 w 312"/>
                <a:gd name="T3" fmla="*/ 597631 h 495"/>
                <a:gd name="T4" fmla="*/ 1174750 w 312"/>
                <a:gd name="T5" fmla="*/ 612666 h 495"/>
                <a:gd name="T6" fmla="*/ 1174750 w 312"/>
                <a:gd name="T7" fmla="*/ 612666 h 495"/>
                <a:gd name="T8" fmla="*/ 798228 w 312"/>
                <a:gd name="T9" fmla="*/ 1804170 h 495"/>
                <a:gd name="T10" fmla="*/ 779401 w 312"/>
                <a:gd name="T11" fmla="*/ 1826722 h 495"/>
                <a:gd name="T12" fmla="*/ 779401 w 312"/>
                <a:gd name="T13" fmla="*/ 1826722 h 495"/>
                <a:gd name="T14" fmla="*/ 779401 w 312"/>
                <a:gd name="T15" fmla="*/ 1826722 h 495"/>
                <a:gd name="T16" fmla="*/ 692801 w 312"/>
                <a:gd name="T17" fmla="*/ 1860550 h 495"/>
                <a:gd name="T18" fmla="*/ 579845 w 312"/>
                <a:gd name="T19" fmla="*/ 1762824 h 495"/>
                <a:gd name="T20" fmla="*/ 587375 w 312"/>
                <a:gd name="T21" fmla="*/ 1740272 h 495"/>
                <a:gd name="T22" fmla="*/ 587375 w 312"/>
                <a:gd name="T23" fmla="*/ 1740272 h 495"/>
                <a:gd name="T24" fmla="*/ 621262 w 312"/>
                <a:gd name="T25" fmla="*/ 1559855 h 495"/>
                <a:gd name="T26" fmla="*/ 459357 w 312"/>
                <a:gd name="T27" fmla="*/ 1168952 h 495"/>
                <a:gd name="T28" fmla="*/ 459357 w 312"/>
                <a:gd name="T29" fmla="*/ 1165193 h 495"/>
                <a:gd name="T30" fmla="*/ 158139 w 312"/>
                <a:gd name="T31" fmla="*/ 992293 h 495"/>
                <a:gd name="T32" fmla="*/ 0 w 312"/>
                <a:gd name="T33" fmla="*/ 590114 h 495"/>
                <a:gd name="T34" fmla="*/ 587375 w 312"/>
                <a:gd name="T35" fmla="*/ 0 h 49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000 w 10000"/>
                <a:gd name="connsiteY10" fmla="*/ 9354 h 10000"/>
                <a:gd name="connsiteX11" fmla="*/ 5288 w 10000"/>
                <a:gd name="connsiteY11" fmla="*/ 8384 h 10000"/>
                <a:gd name="connsiteX12" fmla="*/ 3910 w 10000"/>
                <a:gd name="connsiteY12" fmla="*/ 6283 h 10000"/>
                <a:gd name="connsiteX13" fmla="*/ 3910 w 10000"/>
                <a:gd name="connsiteY13" fmla="*/ 6263 h 10000"/>
                <a:gd name="connsiteX14" fmla="*/ 1346 w 10000"/>
                <a:gd name="connsiteY14" fmla="*/ 5333 h 10000"/>
                <a:gd name="connsiteX15" fmla="*/ 0 w 10000"/>
                <a:gd name="connsiteY15" fmla="*/ 3172 h 10000"/>
                <a:gd name="connsiteX16" fmla="*/ 5000 w 10000"/>
                <a:gd name="connsiteY16" fmla="*/ 0 h 10000"/>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288 w 10000"/>
                <a:gd name="connsiteY10" fmla="*/ 8384 h 10000"/>
                <a:gd name="connsiteX11" fmla="*/ 3910 w 10000"/>
                <a:gd name="connsiteY11" fmla="*/ 6283 h 10000"/>
                <a:gd name="connsiteX12" fmla="*/ 3910 w 10000"/>
                <a:gd name="connsiteY12" fmla="*/ 6263 h 10000"/>
                <a:gd name="connsiteX13" fmla="*/ 1346 w 10000"/>
                <a:gd name="connsiteY13" fmla="*/ 5333 h 10000"/>
                <a:gd name="connsiteX14" fmla="*/ 0 w 10000"/>
                <a:gd name="connsiteY14" fmla="*/ 3172 h 10000"/>
                <a:gd name="connsiteX15" fmla="*/ 5000 w 10000"/>
                <a:gd name="connsiteY15" fmla="*/ 0 h 10000"/>
                <a:gd name="connsiteX0" fmla="*/ 5000 w 10000"/>
                <a:gd name="connsiteY0" fmla="*/ 0 h 10086"/>
                <a:gd name="connsiteX1" fmla="*/ 10000 w 10000"/>
                <a:gd name="connsiteY1" fmla="*/ 3212 h 10086"/>
                <a:gd name="connsiteX2" fmla="*/ 10000 w 10000"/>
                <a:gd name="connsiteY2" fmla="*/ 3293 h 10086"/>
                <a:gd name="connsiteX3" fmla="*/ 10000 w 10000"/>
                <a:gd name="connsiteY3" fmla="*/ 3293 h 10086"/>
                <a:gd name="connsiteX4" fmla="*/ 6795 w 10000"/>
                <a:gd name="connsiteY4" fmla="*/ 9697 h 10086"/>
                <a:gd name="connsiteX5" fmla="*/ 6635 w 10000"/>
                <a:gd name="connsiteY5" fmla="*/ 9818 h 10086"/>
                <a:gd name="connsiteX6" fmla="*/ 6635 w 10000"/>
                <a:gd name="connsiteY6" fmla="*/ 9818 h 10086"/>
                <a:gd name="connsiteX7" fmla="*/ 6635 w 10000"/>
                <a:gd name="connsiteY7" fmla="*/ 9818 h 10086"/>
                <a:gd name="connsiteX8" fmla="*/ 5897 w 10000"/>
                <a:gd name="connsiteY8" fmla="*/ 10000 h 10086"/>
                <a:gd name="connsiteX9" fmla="*/ 5288 w 10000"/>
                <a:gd name="connsiteY9" fmla="*/ 8384 h 10086"/>
                <a:gd name="connsiteX10" fmla="*/ 3910 w 10000"/>
                <a:gd name="connsiteY10" fmla="*/ 6283 h 10086"/>
                <a:gd name="connsiteX11" fmla="*/ 3910 w 10000"/>
                <a:gd name="connsiteY11" fmla="*/ 6263 h 10086"/>
                <a:gd name="connsiteX12" fmla="*/ 1346 w 10000"/>
                <a:gd name="connsiteY12" fmla="*/ 5333 h 10086"/>
                <a:gd name="connsiteX13" fmla="*/ 0 w 10000"/>
                <a:gd name="connsiteY13" fmla="*/ 3172 h 10086"/>
                <a:gd name="connsiteX14" fmla="*/ 5000 w 10000"/>
                <a:gd name="connsiteY14" fmla="*/ 0 h 1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86">
                  <a:moveTo>
                    <a:pt x="5000" y="0"/>
                  </a:moveTo>
                  <a:cubicBezTo>
                    <a:pt x="7756" y="0"/>
                    <a:pt x="10000" y="1455"/>
                    <a:pt x="10000" y="3212"/>
                  </a:cubicBezTo>
                  <a:lnTo>
                    <a:pt x="10000" y="3293"/>
                  </a:lnTo>
                  <a:lnTo>
                    <a:pt x="10000" y="3293"/>
                  </a:lnTo>
                  <a:cubicBezTo>
                    <a:pt x="10000" y="5717"/>
                    <a:pt x="8814" y="7859"/>
                    <a:pt x="6795" y="9697"/>
                  </a:cubicBezTo>
                  <a:cubicBezTo>
                    <a:pt x="6731" y="9737"/>
                    <a:pt x="6699" y="9778"/>
                    <a:pt x="6635" y="9818"/>
                  </a:cubicBezTo>
                  <a:lnTo>
                    <a:pt x="6635" y="9818"/>
                  </a:lnTo>
                  <a:lnTo>
                    <a:pt x="6635" y="9818"/>
                  </a:lnTo>
                  <a:cubicBezTo>
                    <a:pt x="6442" y="9919"/>
                    <a:pt x="6121" y="10239"/>
                    <a:pt x="5897" y="10000"/>
                  </a:cubicBezTo>
                  <a:cubicBezTo>
                    <a:pt x="5673" y="9761"/>
                    <a:pt x="5619" y="9003"/>
                    <a:pt x="5288" y="8384"/>
                  </a:cubicBezTo>
                  <a:cubicBezTo>
                    <a:pt x="5064" y="7556"/>
                    <a:pt x="4744" y="6848"/>
                    <a:pt x="3910" y="6283"/>
                  </a:cubicBezTo>
                  <a:lnTo>
                    <a:pt x="3910" y="6263"/>
                  </a:lnTo>
                  <a:cubicBezTo>
                    <a:pt x="3237" y="5818"/>
                    <a:pt x="2340" y="5475"/>
                    <a:pt x="1346" y="5333"/>
                  </a:cubicBezTo>
                  <a:cubicBezTo>
                    <a:pt x="513" y="4768"/>
                    <a:pt x="0" y="4000"/>
                    <a:pt x="0" y="3172"/>
                  </a:cubicBezTo>
                  <a:cubicBezTo>
                    <a:pt x="0" y="1414"/>
                    <a:pt x="2244" y="0"/>
                    <a:pt x="5000" y="0"/>
                  </a:cubicBezTo>
                  <a:close/>
                </a:path>
              </a:pathLst>
            </a:custGeom>
            <a:solidFill>
              <a:srgbClr val="BF3633">
                <a:alpha val="73000"/>
              </a:srgb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2" name="Freeform 107"/>
            <p:cNvSpPr>
              <a:spLocks/>
            </p:cNvSpPr>
            <p:nvPr/>
          </p:nvSpPr>
          <p:spPr bwMode="auto">
            <a:xfrm rot="2700000">
              <a:off x="6369742" y="2705056"/>
              <a:ext cx="183510" cy="293579"/>
            </a:xfrm>
            <a:custGeom>
              <a:avLst/>
              <a:gdLst>
                <a:gd name="T0" fmla="*/ 587375 w 312"/>
                <a:gd name="T1" fmla="*/ 0 h 495"/>
                <a:gd name="T2" fmla="*/ 1174750 w 312"/>
                <a:gd name="T3" fmla="*/ 597631 h 495"/>
                <a:gd name="T4" fmla="*/ 1174750 w 312"/>
                <a:gd name="T5" fmla="*/ 612666 h 495"/>
                <a:gd name="T6" fmla="*/ 1174750 w 312"/>
                <a:gd name="T7" fmla="*/ 612666 h 495"/>
                <a:gd name="T8" fmla="*/ 798228 w 312"/>
                <a:gd name="T9" fmla="*/ 1804170 h 495"/>
                <a:gd name="T10" fmla="*/ 779401 w 312"/>
                <a:gd name="T11" fmla="*/ 1826722 h 495"/>
                <a:gd name="T12" fmla="*/ 779401 w 312"/>
                <a:gd name="T13" fmla="*/ 1826722 h 495"/>
                <a:gd name="T14" fmla="*/ 779401 w 312"/>
                <a:gd name="T15" fmla="*/ 1826722 h 495"/>
                <a:gd name="T16" fmla="*/ 692801 w 312"/>
                <a:gd name="T17" fmla="*/ 1860550 h 495"/>
                <a:gd name="T18" fmla="*/ 579845 w 312"/>
                <a:gd name="T19" fmla="*/ 1762824 h 495"/>
                <a:gd name="T20" fmla="*/ 587375 w 312"/>
                <a:gd name="T21" fmla="*/ 1740272 h 495"/>
                <a:gd name="T22" fmla="*/ 587375 w 312"/>
                <a:gd name="T23" fmla="*/ 1740272 h 495"/>
                <a:gd name="T24" fmla="*/ 621262 w 312"/>
                <a:gd name="T25" fmla="*/ 1559855 h 495"/>
                <a:gd name="T26" fmla="*/ 459357 w 312"/>
                <a:gd name="T27" fmla="*/ 1168952 h 495"/>
                <a:gd name="T28" fmla="*/ 459357 w 312"/>
                <a:gd name="T29" fmla="*/ 1165193 h 495"/>
                <a:gd name="T30" fmla="*/ 158139 w 312"/>
                <a:gd name="T31" fmla="*/ 992293 h 495"/>
                <a:gd name="T32" fmla="*/ 0 w 312"/>
                <a:gd name="T33" fmla="*/ 590114 h 495"/>
                <a:gd name="T34" fmla="*/ 587375 w 312"/>
                <a:gd name="T35" fmla="*/ 0 h 49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000 w 10000"/>
                <a:gd name="connsiteY10" fmla="*/ 9354 h 10000"/>
                <a:gd name="connsiteX11" fmla="*/ 5288 w 10000"/>
                <a:gd name="connsiteY11" fmla="*/ 8384 h 10000"/>
                <a:gd name="connsiteX12" fmla="*/ 3910 w 10000"/>
                <a:gd name="connsiteY12" fmla="*/ 6283 h 10000"/>
                <a:gd name="connsiteX13" fmla="*/ 3910 w 10000"/>
                <a:gd name="connsiteY13" fmla="*/ 6263 h 10000"/>
                <a:gd name="connsiteX14" fmla="*/ 1346 w 10000"/>
                <a:gd name="connsiteY14" fmla="*/ 5333 h 10000"/>
                <a:gd name="connsiteX15" fmla="*/ 0 w 10000"/>
                <a:gd name="connsiteY15" fmla="*/ 3172 h 10000"/>
                <a:gd name="connsiteX16" fmla="*/ 5000 w 10000"/>
                <a:gd name="connsiteY16" fmla="*/ 0 h 10000"/>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288 w 10000"/>
                <a:gd name="connsiteY10" fmla="*/ 8384 h 10000"/>
                <a:gd name="connsiteX11" fmla="*/ 3910 w 10000"/>
                <a:gd name="connsiteY11" fmla="*/ 6283 h 10000"/>
                <a:gd name="connsiteX12" fmla="*/ 3910 w 10000"/>
                <a:gd name="connsiteY12" fmla="*/ 6263 h 10000"/>
                <a:gd name="connsiteX13" fmla="*/ 1346 w 10000"/>
                <a:gd name="connsiteY13" fmla="*/ 5333 h 10000"/>
                <a:gd name="connsiteX14" fmla="*/ 0 w 10000"/>
                <a:gd name="connsiteY14" fmla="*/ 3172 h 10000"/>
                <a:gd name="connsiteX15" fmla="*/ 5000 w 10000"/>
                <a:gd name="connsiteY15" fmla="*/ 0 h 10000"/>
                <a:gd name="connsiteX0" fmla="*/ 5000 w 10000"/>
                <a:gd name="connsiteY0" fmla="*/ 0 h 10086"/>
                <a:gd name="connsiteX1" fmla="*/ 10000 w 10000"/>
                <a:gd name="connsiteY1" fmla="*/ 3212 h 10086"/>
                <a:gd name="connsiteX2" fmla="*/ 10000 w 10000"/>
                <a:gd name="connsiteY2" fmla="*/ 3293 h 10086"/>
                <a:gd name="connsiteX3" fmla="*/ 10000 w 10000"/>
                <a:gd name="connsiteY3" fmla="*/ 3293 h 10086"/>
                <a:gd name="connsiteX4" fmla="*/ 6795 w 10000"/>
                <a:gd name="connsiteY4" fmla="*/ 9697 h 10086"/>
                <a:gd name="connsiteX5" fmla="*/ 6635 w 10000"/>
                <a:gd name="connsiteY5" fmla="*/ 9818 h 10086"/>
                <a:gd name="connsiteX6" fmla="*/ 6635 w 10000"/>
                <a:gd name="connsiteY6" fmla="*/ 9818 h 10086"/>
                <a:gd name="connsiteX7" fmla="*/ 6635 w 10000"/>
                <a:gd name="connsiteY7" fmla="*/ 9818 h 10086"/>
                <a:gd name="connsiteX8" fmla="*/ 5897 w 10000"/>
                <a:gd name="connsiteY8" fmla="*/ 10000 h 10086"/>
                <a:gd name="connsiteX9" fmla="*/ 5288 w 10000"/>
                <a:gd name="connsiteY9" fmla="*/ 8384 h 10086"/>
                <a:gd name="connsiteX10" fmla="*/ 3910 w 10000"/>
                <a:gd name="connsiteY10" fmla="*/ 6283 h 10086"/>
                <a:gd name="connsiteX11" fmla="*/ 3910 w 10000"/>
                <a:gd name="connsiteY11" fmla="*/ 6263 h 10086"/>
                <a:gd name="connsiteX12" fmla="*/ 1346 w 10000"/>
                <a:gd name="connsiteY12" fmla="*/ 5333 h 10086"/>
                <a:gd name="connsiteX13" fmla="*/ 0 w 10000"/>
                <a:gd name="connsiteY13" fmla="*/ 3172 h 10086"/>
                <a:gd name="connsiteX14" fmla="*/ 5000 w 10000"/>
                <a:gd name="connsiteY14" fmla="*/ 0 h 1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86">
                  <a:moveTo>
                    <a:pt x="5000" y="0"/>
                  </a:moveTo>
                  <a:cubicBezTo>
                    <a:pt x="7756" y="0"/>
                    <a:pt x="10000" y="1455"/>
                    <a:pt x="10000" y="3212"/>
                  </a:cubicBezTo>
                  <a:lnTo>
                    <a:pt x="10000" y="3293"/>
                  </a:lnTo>
                  <a:lnTo>
                    <a:pt x="10000" y="3293"/>
                  </a:lnTo>
                  <a:cubicBezTo>
                    <a:pt x="10000" y="5717"/>
                    <a:pt x="8814" y="7859"/>
                    <a:pt x="6795" y="9697"/>
                  </a:cubicBezTo>
                  <a:cubicBezTo>
                    <a:pt x="6731" y="9737"/>
                    <a:pt x="6699" y="9778"/>
                    <a:pt x="6635" y="9818"/>
                  </a:cubicBezTo>
                  <a:lnTo>
                    <a:pt x="6635" y="9818"/>
                  </a:lnTo>
                  <a:lnTo>
                    <a:pt x="6635" y="9818"/>
                  </a:lnTo>
                  <a:cubicBezTo>
                    <a:pt x="6442" y="9919"/>
                    <a:pt x="6121" y="10239"/>
                    <a:pt x="5897" y="10000"/>
                  </a:cubicBezTo>
                  <a:cubicBezTo>
                    <a:pt x="5673" y="9761"/>
                    <a:pt x="5619" y="9003"/>
                    <a:pt x="5288" y="8384"/>
                  </a:cubicBezTo>
                  <a:cubicBezTo>
                    <a:pt x="5064" y="7556"/>
                    <a:pt x="4744" y="6848"/>
                    <a:pt x="3910" y="6283"/>
                  </a:cubicBezTo>
                  <a:lnTo>
                    <a:pt x="3910" y="6263"/>
                  </a:lnTo>
                  <a:cubicBezTo>
                    <a:pt x="3237" y="5818"/>
                    <a:pt x="2340" y="5475"/>
                    <a:pt x="1346" y="5333"/>
                  </a:cubicBezTo>
                  <a:cubicBezTo>
                    <a:pt x="513" y="4768"/>
                    <a:pt x="0" y="4000"/>
                    <a:pt x="0" y="3172"/>
                  </a:cubicBezTo>
                  <a:cubicBezTo>
                    <a:pt x="0" y="1414"/>
                    <a:pt x="2244" y="0"/>
                    <a:pt x="5000" y="0"/>
                  </a:cubicBezTo>
                  <a:close/>
                </a:path>
              </a:pathLst>
            </a:custGeom>
            <a:solidFill>
              <a:srgbClr val="BF3633">
                <a:alpha val="73000"/>
              </a:srgb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3" name="Freeform 108"/>
            <p:cNvSpPr>
              <a:spLocks/>
            </p:cNvSpPr>
            <p:nvPr/>
          </p:nvSpPr>
          <p:spPr bwMode="auto">
            <a:xfrm rot="2700000">
              <a:off x="6407803" y="2259335"/>
              <a:ext cx="350653" cy="642255"/>
            </a:xfrm>
            <a:custGeom>
              <a:avLst/>
              <a:gdLst>
                <a:gd name="T0" fmla="*/ 1122363 w 596"/>
                <a:gd name="T1" fmla="*/ 4105275 h 1092"/>
                <a:gd name="T2" fmla="*/ 598844 w 596"/>
                <a:gd name="T3" fmla="*/ 4105275 h 1092"/>
                <a:gd name="T4" fmla="*/ 79093 w 596"/>
                <a:gd name="T5" fmla="*/ 1928577 h 1092"/>
                <a:gd name="T6" fmla="*/ 1122363 w 596"/>
                <a:gd name="T7" fmla="*/ 0 h 1092"/>
                <a:gd name="T8" fmla="*/ 1126129 w 596"/>
                <a:gd name="T9" fmla="*/ 0 h 1092"/>
                <a:gd name="T10" fmla="*/ 2165632 w 596"/>
                <a:gd name="T11" fmla="*/ 1928577 h 1092"/>
                <a:gd name="T12" fmla="*/ 1645881 w 596"/>
                <a:gd name="T13" fmla="*/ 4105275 h 1092"/>
                <a:gd name="T14" fmla="*/ 1122363 w 596"/>
                <a:gd name="T15" fmla="*/ 4105275 h 109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96" h="1092">
                  <a:moveTo>
                    <a:pt x="298" y="1092"/>
                  </a:moveTo>
                  <a:cubicBezTo>
                    <a:pt x="159" y="1092"/>
                    <a:pt x="159" y="1092"/>
                    <a:pt x="159" y="1092"/>
                  </a:cubicBezTo>
                  <a:cubicBezTo>
                    <a:pt x="31" y="824"/>
                    <a:pt x="21" y="513"/>
                    <a:pt x="21" y="513"/>
                  </a:cubicBezTo>
                  <a:cubicBezTo>
                    <a:pt x="0" y="212"/>
                    <a:pt x="298" y="0"/>
                    <a:pt x="298" y="0"/>
                  </a:cubicBezTo>
                  <a:cubicBezTo>
                    <a:pt x="299" y="0"/>
                    <a:pt x="299" y="0"/>
                    <a:pt x="299" y="0"/>
                  </a:cubicBezTo>
                  <a:cubicBezTo>
                    <a:pt x="299" y="0"/>
                    <a:pt x="596" y="212"/>
                    <a:pt x="575" y="513"/>
                  </a:cubicBezTo>
                  <a:cubicBezTo>
                    <a:pt x="575" y="513"/>
                    <a:pt x="566" y="824"/>
                    <a:pt x="437" y="1092"/>
                  </a:cubicBezTo>
                  <a:lnTo>
                    <a:pt x="298" y="1092"/>
                  </a:lnTo>
                  <a:close/>
                </a:path>
              </a:pathLst>
            </a:custGeom>
            <a:gradFill>
              <a:gsLst>
                <a:gs pos="0">
                  <a:srgbClr val="067FC9"/>
                </a:gs>
                <a:gs pos="100000">
                  <a:srgbClr val="00B2CA"/>
                </a:gs>
              </a:gsLst>
              <a:lin ang="2700000" scaled="1"/>
            </a:gra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4" name="Oval 113"/>
            <p:cNvSpPr>
              <a:spLocks noChangeArrowheads="1"/>
            </p:cNvSpPr>
            <p:nvPr/>
          </p:nvSpPr>
          <p:spPr bwMode="auto">
            <a:xfrm rot="2700000">
              <a:off x="6568043" y="2481147"/>
              <a:ext cx="117123" cy="114085"/>
            </a:xfrm>
            <a:prstGeom prst="ellipse">
              <a:avLst/>
            </a:prstGeom>
            <a:solidFill>
              <a:sysClr val="window" lastClr="FFFFFF">
                <a:alpha val="77000"/>
              </a:sys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5" name="Oval 116"/>
            <p:cNvSpPr>
              <a:spLocks noChangeArrowheads="1"/>
            </p:cNvSpPr>
            <p:nvPr/>
          </p:nvSpPr>
          <p:spPr bwMode="auto">
            <a:xfrm rot="2700000">
              <a:off x="6500229" y="2593093"/>
              <a:ext cx="70303" cy="72640"/>
            </a:xfrm>
            <a:prstGeom prst="ellipse">
              <a:avLst/>
            </a:prstGeom>
            <a:solidFill>
              <a:sysClr val="window" lastClr="FFFFFF">
                <a:alpha val="77000"/>
              </a:sys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6" name="Oval 119"/>
            <p:cNvSpPr>
              <a:spLocks noChangeArrowheads="1"/>
            </p:cNvSpPr>
            <p:nvPr/>
          </p:nvSpPr>
          <p:spPr bwMode="auto">
            <a:xfrm rot="2700000">
              <a:off x="6447912" y="2674106"/>
              <a:ext cx="43239" cy="42313"/>
            </a:xfrm>
            <a:prstGeom prst="ellipse">
              <a:avLst/>
            </a:prstGeom>
            <a:solidFill>
              <a:sysClr val="window" lastClr="FFFFFF">
                <a:alpha val="77000"/>
              </a:sys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7" name="Rectangle 27"/>
            <p:cNvSpPr/>
            <p:nvPr/>
          </p:nvSpPr>
          <p:spPr>
            <a:xfrm rot="2700000">
              <a:off x="6301683" y="2797997"/>
              <a:ext cx="71523" cy="43830"/>
            </a:xfrm>
            <a:prstGeom prst="rect">
              <a:avLst/>
            </a:prstGeom>
            <a:solidFill>
              <a:srgbClr val="EB6949">
                <a:alpha val="73000"/>
              </a:srgbClr>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latin typeface="Calibri"/>
                <a:ea typeface="微软雅黑"/>
              </a:endParaRPr>
            </a:p>
          </p:txBody>
        </p:sp>
      </p:grpSp>
      <p:grpSp>
        <p:nvGrpSpPr>
          <p:cNvPr id="18" name="组合 17"/>
          <p:cNvGrpSpPr/>
          <p:nvPr/>
        </p:nvGrpSpPr>
        <p:grpSpPr>
          <a:xfrm>
            <a:off x="3197383" y="3027504"/>
            <a:ext cx="1277514" cy="1277511"/>
            <a:chOff x="304800" y="673100"/>
            <a:chExt cx="4000500" cy="4000500"/>
          </a:xfrm>
          <a:effectLst>
            <a:outerShdw blurRad="444500" dist="254000" dir="8100000" algn="tr" rotWithShape="0">
              <a:prstClr val="black">
                <a:alpha val="50000"/>
              </a:prstClr>
            </a:outerShdw>
          </a:effectLst>
        </p:grpSpPr>
        <p:sp>
          <p:nvSpPr>
            <p:cNvPr id="20" name="同心圆 1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a typeface="宋体"/>
              </a:endParaRPr>
            </a:p>
          </p:txBody>
        </p:sp>
        <p:sp>
          <p:nvSpPr>
            <p:cNvPr id="21" name="椭圆 2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19170">
                <a:defRPr/>
              </a:pPr>
              <a:endParaRPr lang="zh-CN" altLang="en-US" sz="2400" kern="0">
                <a:solidFill>
                  <a:sysClr val="window" lastClr="FFFFFF"/>
                </a:solidFill>
                <a:ea typeface="宋体"/>
              </a:endParaRPr>
            </a:p>
          </p:txBody>
        </p:sp>
      </p:grpSp>
      <p:sp>
        <p:nvSpPr>
          <p:cNvPr id="25" name="Freeform 50"/>
          <p:cNvSpPr>
            <a:spLocks noEditPoints="1"/>
          </p:cNvSpPr>
          <p:nvPr/>
        </p:nvSpPr>
        <p:spPr bwMode="auto">
          <a:xfrm>
            <a:off x="801792" y="4643420"/>
            <a:ext cx="349097" cy="439700"/>
          </a:xfrm>
          <a:custGeom>
            <a:avLst/>
            <a:gdLst/>
            <a:ahLst/>
            <a:cxnLst>
              <a:cxn ang="0">
                <a:pos x="187" y="135"/>
              </a:cxn>
              <a:cxn ang="0">
                <a:pos x="44" y="135"/>
              </a:cxn>
              <a:cxn ang="0">
                <a:pos x="44" y="156"/>
              </a:cxn>
              <a:cxn ang="0">
                <a:pos x="187" y="156"/>
              </a:cxn>
              <a:cxn ang="0">
                <a:pos x="187" y="135"/>
              </a:cxn>
              <a:cxn ang="0">
                <a:pos x="187" y="95"/>
              </a:cxn>
              <a:cxn ang="0">
                <a:pos x="44" y="95"/>
              </a:cxn>
              <a:cxn ang="0">
                <a:pos x="44" y="115"/>
              </a:cxn>
              <a:cxn ang="0">
                <a:pos x="187" y="115"/>
              </a:cxn>
              <a:cxn ang="0">
                <a:pos x="187" y="95"/>
              </a:cxn>
              <a:cxn ang="0">
                <a:pos x="187" y="54"/>
              </a:cxn>
              <a:cxn ang="0">
                <a:pos x="44" y="54"/>
              </a:cxn>
              <a:cxn ang="0">
                <a:pos x="44" y="75"/>
              </a:cxn>
              <a:cxn ang="0">
                <a:pos x="187" y="75"/>
              </a:cxn>
              <a:cxn ang="0">
                <a:pos x="187" y="54"/>
              </a:cxn>
              <a:cxn ang="0">
                <a:pos x="44" y="196"/>
              </a:cxn>
              <a:cxn ang="0">
                <a:pos x="116" y="196"/>
              </a:cxn>
              <a:cxn ang="0">
                <a:pos x="116" y="176"/>
              </a:cxn>
              <a:cxn ang="0">
                <a:pos x="44" y="176"/>
              </a:cxn>
              <a:cxn ang="0">
                <a:pos x="44" y="196"/>
              </a:cxn>
              <a:cxn ang="0">
                <a:pos x="233" y="29"/>
              </a:cxn>
              <a:cxn ang="0">
                <a:pos x="233" y="0"/>
              </a:cxn>
              <a:cxn ang="0">
                <a:pos x="0" y="0"/>
              </a:cxn>
              <a:cxn ang="0">
                <a:pos x="0" y="301"/>
              </a:cxn>
              <a:cxn ang="0">
                <a:pos x="29" y="301"/>
              </a:cxn>
              <a:cxn ang="0">
                <a:pos x="29" y="330"/>
              </a:cxn>
              <a:cxn ang="0">
                <a:pos x="262" y="330"/>
              </a:cxn>
              <a:cxn ang="0">
                <a:pos x="262" y="29"/>
              </a:cxn>
              <a:cxn ang="0">
                <a:pos x="233" y="29"/>
              </a:cxn>
              <a:cxn ang="0">
                <a:pos x="15" y="286"/>
              </a:cxn>
              <a:cxn ang="0">
                <a:pos x="15" y="16"/>
              </a:cxn>
              <a:cxn ang="0">
                <a:pos x="216" y="16"/>
              </a:cxn>
              <a:cxn ang="0">
                <a:pos x="216" y="216"/>
              </a:cxn>
              <a:cxn ang="0">
                <a:pos x="148" y="216"/>
              </a:cxn>
              <a:cxn ang="0">
                <a:pos x="148" y="286"/>
              </a:cxn>
              <a:cxn ang="0">
                <a:pos x="15" y="286"/>
              </a:cxn>
              <a:cxn ang="0">
                <a:pos x="245" y="315"/>
              </a:cxn>
              <a:cxn ang="0">
                <a:pos x="44" y="315"/>
              </a:cxn>
              <a:cxn ang="0">
                <a:pos x="44" y="301"/>
              </a:cxn>
              <a:cxn ang="0">
                <a:pos x="155" y="301"/>
              </a:cxn>
              <a:cxn ang="0">
                <a:pos x="233" y="225"/>
              </a:cxn>
              <a:cxn ang="0">
                <a:pos x="233" y="45"/>
              </a:cxn>
              <a:cxn ang="0">
                <a:pos x="245" y="45"/>
              </a:cxn>
              <a:cxn ang="0">
                <a:pos x="245" y="315"/>
              </a:cxn>
            </a:cxnLst>
            <a:rect l="0" t="0" r="r" b="b"/>
            <a:pathLst>
              <a:path w="262" h="330">
                <a:moveTo>
                  <a:pt x="187" y="135"/>
                </a:moveTo>
                <a:lnTo>
                  <a:pt x="44" y="135"/>
                </a:lnTo>
                <a:lnTo>
                  <a:pt x="44" y="156"/>
                </a:lnTo>
                <a:lnTo>
                  <a:pt x="187" y="156"/>
                </a:lnTo>
                <a:lnTo>
                  <a:pt x="187" y="135"/>
                </a:lnTo>
                <a:close/>
                <a:moveTo>
                  <a:pt x="187" y="95"/>
                </a:moveTo>
                <a:lnTo>
                  <a:pt x="44" y="95"/>
                </a:lnTo>
                <a:lnTo>
                  <a:pt x="44" y="115"/>
                </a:lnTo>
                <a:lnTo>
                  <a:pt x="187" y="115"/>
                </a:lnTo>
                <a:lnTo>
                  <a:pt x="187" y="95"/>
                </a:lnTo>
                <a:close/>
                <a:moveTo>
                  <a:pt x="187" y="54"/>
                </a:moveTo>
                <a:lnTo>
                  <a:pt x="44" y="54"/>
                </a:lnTo>
                <a:lnTo>
                  <a:pt x="44" y="75"/>
                </a:lnTo>
                <a:lnTo>
                  <a:pt x="187" y="75"/>
                </a:lnTo>
                <a:lnTo>
                  <a:pt x="187" y="54"/>
                </a:lnTo>
                <a:close/>
                <a:moveTo>
                  <a:pt x="44" y="196"/>
                </a:moveTo>
                <a:lnTo>
                  <a:pt x="116" y="196"/>
                </a:lnTo>
                <a:lnTo>
                  <a:pt x="116" y="176"/>
                </a:lnTo>
                <a:lnTo>
                  <a:pt x="44" y="176"/>
                </a:lnTo>
                <a:lnTo>
                  <a:pt x="44" y="196"/>
                </a:lnTo>
                <a:close/>
                <a:moveTo>
                  <a:pt x="233" y="29"/>
                </a:moveTo>
                <a:lnTo>
                  <a:pt x="233" y="0"/>
                </a:lnTo>
                <a:lnTo>
                  <a:pt x="0" y="0"/>
                </a:lnTo>
                <a:lnTo>
                  <a:pt x="0" y="301"/>
                </a:lnTo>
                <a:lnTo>
                  <a:pt x="29" y="301"/>
                </a:lnTo>
                <a:lnTo>
                  <a:pt x="29" y="330"/>
                </a:lnTo>
                <a:lnTo>
                  <a:pt x="262" y="330"/>
                </a:lnTo>
                <a:lnTo>
                  <a:pt x="262" y="29"/>
                </a:lnTo>
                <a:lnTo>
                  <a:pt x="233" y="29"/>
                </a:lnTo>
                <a:close/>
                <a:moveTo>
                  <a:pt x="15" y="286"/>
                </a:moveTo>
                <a:lnTo>
                  <a:pt x="15" y="16"/>
                </a:lnTo>
                <a:lnTo>
                  <a:pt x="216" y="16"/>
                </a:lnTo>
                <a:lnTo>
                  <a:pt x="216" y="216"/>
                </a:lnTo>
                <a:lnTo>
                  <a:pt x="148" y="216"/>
                </a:lnTo>
                <a:lnTo>
                  <a:pt x="148" y="286"/>
                </a:lnTo>
                <a:lnTo>
                  <a:pt x="15" y="286"/>
                </a:lnTo>
                <a:close/>
                <a:moveTo>
                  <a:pt x="245" y="315"/>
                </a:moveTo>
                <a:lnTo>
                  <a:pt x="44" y="315"/>
                </a:lnTo>
                <a:lnTo>
                  <a:pt x="44" y="301"/>
                </a:lnTo>
                <a:lnTo>
                  <a:pt x="155" y="301"/>
                </a:lnTo>
                <a:lnTo>
                  <a:pt x="233" y="225"/>
                </a:lnTo>
                <a:lnTo>
                  <a:pt x="233" y="45"/>
                </a:lnTo>
                <a:lnTo>
                  <a:pt x="245" y="45"/>
                </a:lnTo>
                <a:lnTo>
                  <a:pt x="245" y="315"/>
                </a:lnTo>
                <a:close/>
              </a:path>
            </a:pathLst>
          </a:custGeom>
          <a:gradFill>
            <a:gsLst>
              <a:gs pos="0">
                <a:srgbClr val="067FC9"/>
              </a:gs>
              <a:gs pos="100000">
                <a:srgbClr val="00B2CA"/>
              </a:gs>
            </a:gsLst>
            <a:lin ang="2700000" scaled="1"/>
          </a:gra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ko-KR" altLang="en-US" sz="1800" b="0" i="0" u="none" strike="noStrike" kern="0" cap="none" spc="0" normalizeH="0" baseline="0" noProof="0" smtClean="0">
              <a:ln>
                <a:noFill/>
              </a:ln>
              <a:solidFill>
                <a:prstClr val="black"/>
              </a:solidFill>
              <a:effectLst/>
              <a:uLnTx/>
              <a:uFillTx/>
            </a:endParaRPr>
          </a:p>
        </p:txBody>
      </p:sp>
      <p:sp>
        <p:nvSpPr>
          <p:cNvPr id="26" name="Freeform 48"/>
          <p:cNvSpPr>
            <a:spLocks noEditPoints="1"/>
          </p:cNvSpPr>
          <p:nvPr/>
        </p:nvSpPr>
        <p:spPr bwMode="auto">
          <a:xfrm>
            <a:off x="1579090" y="3319751"/>
            <a:ext cx="322833" cy="472373"/>
          </a:xfrm>
          <a:custGeom>
            <a:avLst/>
            <a:gdLst/>
            <a:ahLst/>
            <a:cxnLst>
              <a:cxn ang="0">
                <a:pos x="76" y="31"/>
              </a:cxn>
              <a:cxn ang="0">
                <a:pos x="80" y="27"/>
              </a:cxn>
              <a:cxn ang="0">
                <a:pos x="76" y="23"/>
              </a:cxn>
              <a:cxn ang="0">
                <a:pos x="23" y="76"/>
              </a:cxn>
              <a:cxn ang="0">
                <a:pos x="27" y="80"/>
              </a:cxn>
              <a:cxn ang="0">
                <a:pos x="31" y="76"/>
              </a:cxn>
              <a:cxn ang="0">
                <a:pos x="76" y="31"/>
              </a:cxn>
              <a:cxn ang="0">
                <a:pos x="44" y="192"/>
              </a:cxn>
              <a:cxn ang="0">
                <a:pos x="45" y="203"/>
              </a:cxn>
              <a:cxn ang="0">
                <a:pos x="56" y="209"/>
              </a:cxn>
              <a:cxn ang="0">
                <a:pos x="57" y="216"/>
              </a:cxn>
              <a:cxn ang="0">
                <a:pos x="76" y="221"/>
              </a:cxn>
              <a:cxn ang="0">
                <a:pos x="95" y="216"/>
              </a:cxn>
              <a:cxn ang="0">
                <a:pos x="96" y="209"/>
              </a:cxn>
              <a:cxn ang="0">
                <a:pos x="106" y="203"/>
              </a:cxn>
              <a:cxn ang="0">
                <a:pos x="108" y="192"/>
              </a:cxn>
              <a:cxn ang="0">
                <a:pos x="76" y="197"/>
              </a:cxn>
              <a:cxn ang="0">
                <a:pos x="44" y="192"/>
              </a:cxn>
              <a:cxn ang="0">
                <a:pos x="41" y="170"/>
              </a:cxn>
              <a:cxn ang="0">
                <a:pos x="42" y="182"/>
              </a:cxn>
              <a:cxn ang="0">
                <a:pos x="76" y="188"/>
              </a:cxn>
              <a:cxn ang="0">
                <a:pos x="109" y="182"/>
              </a:cxn>
              <a:cxn ang="0">
                <a:pos x="111" y="170"/>
              </a:cxn>
              <a:cxn ang="0">
                <a:pos x="76" y="177"/>
              </a:cxn>
              <a:cxn ang="0">
                <a:pos x="41" y="170"/>
              </a:cxn>
              <a:cxn ang="0">
                <a:pos x="76" y="0"/>
              </a:cxn>
              <a:cxn ang="0">
                <a:pos x="0" y="76"/>
              </a:cxn>
              <a:cxn ang="0">
                <a:pos x="36" y="141"/>
              </a:cxn>
              <a:cxn ang="0">
                <a:pos x="39" y="160"/>
              </a:cxn>
              <a:cxn ang="0">
                <a:pos x="76" y="168"/>
              </a:cxn>
              <a:cxn ang="0">
                <a:pos x="113" y="160"/>
              </a:cxn>
              <a:cxn ang="0">
                <a:pos x="115" y="141"/>
              </a:cxn>
              <a:cxn ang="0">
                <a:pos x="152" y="76"/>
              </a:cxn>
              <a:cxn ang="0">
                <a:pos x="76" y="0"/>
              </a:cxn>
              <a:cxn ang="0">
                <a:pos x="104" y="132"/>
              </a:cxn>
              <a:cxn ang="0">
                <a:pos x="102" y="150"/>
              </a:cxn>
              <a:cxn ang="0">
                <a:pos x="76" y="154"/>
              </a:cxn>
              <a:cxn ang="0">
                <a:pos x="50" y="150"/>
              </a:cxn>
              <a:cxn ang="0">
                <a:pos x="48" y="132"/>
              </a:cxn>
              <a:cxn ang="0">
                <a:pos x="13" y="76"/>
              </a:cxn>
              <a:cxn ang="0">
                <a:pos x="76" y="14"/>
              </a:cxn>
              <a:cxn ang="0">
                <a:pos x="139" y="76"/>
              </a:cxn>
              <a:cxn ang="0">
                <a:pos x="104" y="132"/>
              </a:cxn>
              <a:cxn ang="0">
                <a:pos x="93" y="104"/>
              </a:cxn>
              <a:cxn ang="0">
                <a:pos x="76" y="74"/>
              </a:cxn>
              <a:cxn ang="0">
                <a:pos x="59" y="104"/>
              </a:cxn>
              <a:cxn ang="0">
                <a:pos x="52" y="89"/>
              </a:cxn>
              <a:cxn ang="0">
                <a:pos x="41" y="94"/>
              </a:cxn>
              <a:cxn ang="0">
                <a:pos x="58" y="131"/>
              </a:cxn>
              <a:cxn ang="0">
                <a:pos x="76" y="98"/>
              </a:cxn>
              <a:cxn ang="0">
                <a:pos x="94" y="131"/>
              </a:cxn>
              <a:cxn ang="0">
                <a:pos x="111" y="94"/>
              </a:cxn>
              <a:cxn ang="0">
                <a:pos x="100" y="89"/>
              </a:cxn>
              <a:cxn ang="0">
                <a:pos x="93" y="104"/>
              </a:cxn>
            </a:cxnLst>
            <a:rect l="0" t="0" r="r" b="b"/>
            <a:pathLst>
              <a:path w="152" h="221">
                <a:moveTo>
                  <a:pt x="76" y="31"/>
                </a:moveTo>
                <a:cubicBezTo>
                  <a:pt x="78" y="31"/>
                  <a:pt x="80" y="30"/>
                  <a:pt x="80" y="27"/>
                </a:cubicBezTo>
                <a:cubicBezTo>
                  <a:pt x="80" y="25"/>
                  <a:pt x="78" y="23"/>
                  <a:pt x="76" y="23"/>
                </a:cubicBezTo>
                <a:cubicBezTo>
                  <a:pt x="47" y="23"/>
                  <a:pt x="23" y="47"/>
                  <a:pt x="23" y="76"/>
                </a:cubicBezTo>
                <a:cubicBezTo>
                  <a:pt x="23" y="78"/>
                  <a:pt x="25" y="80"/>
                  <a:pt x="27" y="80"/>
                </a:cubicBezTo>
                <a:cubicBezTo>
                  <a:pt x="29" y="80"/>
                  <a:pt x="31" y="78"/>
                  <a:pt x="31" y="76"/>
                </a:cubicBezTo>
                <a:cubicBezTo>
                  <a:pt x="31" y="52"/>
                  <a:pt x="51" y="31"/>
                  <a:pt x="76" y="31"/>
                </a:cubicBezTo>
                <a:close/>
                <a:moveTo>
                  <a:pt x="44" y="192"/>
                </a:moveTo>
                <a:cubicBezTo>
                  <a:pt x="45" y="203"/>
                  <a:pt x="45" y="203"/>
                  <a:pt x="45" y="203"/>
                </a:cubicBezTo>
                <a:cubicBezTo>
                  <a:pt x="45" y="203"/>
                  <a:pt x="48" y="207"/>
                  <a:pt x="56" y="209"/>
                </a:cubicBezTo>
                <a:cubicBezTo>
                  <a:pt x="57" y="216"/>
                  <a:pt x="57" y="216"/>
                  <a:pt x="57" y="216"/>
                </a:cubicBezTo>
                <a:cubicBezTo>
                  <a:pt x="57" y="216"/>
                  <a:pt x="61" y="221"/>
                  <a:pt x="76" y="221"/>
                </a:cubicBezTo>
                <a:cubicBezTo>
                  <a:pt x="91" y="221"/>
                  <a:pt x="95" y="216"/>
                  <a:pt x="95" y="216"/>
                </a:cubicBezTo>
                <a:cubicBezTo>
                  <a:pt x="96" y="209"/>
                  <a:pt x="96" y="209"/>
                  <a:pt x="96" y="209"/>
                </a:cubicBezTo>
                <a:cubicBezTo>
                  <a:pt x="104" y="207"/>
                  <a:pt x="106" y="203"/>
                  <a:pt x="106" y="203"/>
                </a:cubicBezTo>
                <a:cubicBezTo>
                  <a:pt x="108" y="192"/>
                  <a:pt x="108" y="192"/>
                  <a:pt x="108" y="192"/>
                </a:cubicBezTo>
                <a:cubicBezTo>
                  <a:pt x="98" y="195"/>
                  <a:pt x="87" y="197"/>
                  <a:pt x="76" y="197"/>
                </a:cubicBezTo>
                <a:cubicBezTo>
                  <a:pt x="64" y="197"/>
                  <a:pt x="54" y="195"/>
                  <a:pt x="44" y="192"/>
                </a:cubicBezTo>
                <a:close/>
                <a:moveTo>
                  <a:pt x="41" y="170"/>
                </a:moveTo>
                <a:cubicBezTo>
                  <a:pt x="42" y="182"/>
                  <a:pt x="42" y="182"/>
                  <a:pt x="42" y="182"/>
                </a:cubicBezTo>
                <a:cubicBezTo>
                  <a:pt x="52" y="186"/>
                  <a:pt x="64" y="188"/>
                  <a:pt x="76" y="188"/>
                </a:cubicBezTo>
                <a:cubicBezTo>
                  <a:pt x="88" y="188"/>
                  <a:pt x="99" y="186"/>
                  <a:pt x="109" y="182"/>
                </a:cubicBezTo>
                <a:cubicBezTo>
                  <a:pt x="111" y="170"/>
                  <a:pt x="111" y="170"/>
                  <a:pt x="111" y="170"/>
                </a:cubicBezTo>
                <a:cubicBezTo>
                  <a:pt x="100" y="174"/>
                  <a:pt x="89" y="177"/>
                  <a:pt x="76" y="177"/>
                </a:cubicBezTo>
                <a:cubicBezTo>
                  <a:pt x="63" y="177"/>
                  <a:pt x="51" y="174"/>
                  <a:pt x="41" y="170"/>
                </a:cubicBezTo>
                <a:close/>
                <a:moveTo>
                  <a:pt x="76" y="0"/>
                </a:moveTo>
                <a:cubicBezTo>
                  <a:pt x="34" y="0"/>
                  <a:pt x="0" y="34"/>
                  <a:pt x="0" y="76"/>
                </a:cubicBezTo>
                <a:cubicBezTo>
                  <a:pt x="0" y="104"/>
                  <a:pt x="15" y="128"/>
                  <a:pt x="36" y="141"/>
                </a:cubicBezTo>
                <a:cubicBezTo>
                  <a:pt x="39" y="160"/>
                  <a:pt x="39" y="160"/>
                  <a:pt x="39" y="160"/>
                </a:cubicBezTo>
                <a:cubicBezTo>
                  <a:pt x="50" y="165"/>
                  <a:pt x="63" y="168"/>
                  <a:pt x="76" y="168"/>
                </a:cubicBezTo>
                <a:cubicBezTo>
                  <a:pt x="89" y="168"/>
                  <a:pt x="102" y="165"/>
                  <a:pt x="113" y="160"/>
                </a:cubicBezTo>
                <a:cubicBezTo>
                  <a:pt x="115" y="141"/>
                  <a:pt x="115" y="141"/>
                  <a:pt x="115" y="141"/>
                </a:cubicBezTo>
                <a:cubicBezTo>
                  <a:pt x="137" y="128"/>
                  <a:pt x="152" y="104"/>
                  <a:pt x="152" y="76"/>
                </a:cubicBezTo>
                <a:cubicBezTo>
                  <a:pt x="152" y="34"/>
                  <a:pt x="118" y="0"/>
                  <a:pt x="76" y="0"/>
                </a:cubicBezTo>
                <a:close/>
                <a:moveTo>
                  <a:pt x="104" y="132"/>
                </a:moveTo>
                <a:cubicBezTo>
                  <a:pt x="102" y="150"/>
                  <a:pt x="102" y="150"/>
                  <a:pt x="102" y="150"/>
                </a:cubicBezTo>
                <a:cubicBezTo>
                  <a:pt x="102" y="150"/>
                  <a:pt x="95" y="154"/>
                  <a:pt x="76" y="154"/>
                </a:cubicBezTo>
                <a:cubicBezTo>
                  <a:pt x="57" y="154"/>
                  <a:pt x="50" y="150"/>
                  <a:pt x="50" y="150"/>
                </a:cubicBezTo>
                <a:cubicBezTo>
                  <a:pt x="48" y="132"/>
                  <a:pt x="48" y="132"/>
                  <a:pt x="48" y="132"/>
                </a:cubicBezTo>
                <a:cubicBezTo>
                  <a:pt x="27" y="122"/>
                  <a:pt x="13" y="101"/>
                  <a:pt x="13" y="76"/>
                </a:cubicBezTo>
                <a:cubicBezTo>
                  <a:pt x="13" y="42"/>
                  <a:pt x="41" y="14"/>
                  <a:pt x="76" y="14"/>
                </a:cubicBezTo>
                <a:cubicBezTo>
                  <a:pt x="110" y="14"/>
                  <a:pt x="139" y="42"/>
                  <a:pt x="139" y="76"/>
                </a:cubicBezTo>
                <a:cubicBezTo>
                  <a:pt x="139" y="101"/>
                  <a:pt x="124" y="122"/>
                  <a:pt x="104" y="132"/>
                </a:cubicBezTo>
                <a:close/>
                <a:moveTo>
                  <a:pt x="93" y="104"/>
                </a:moveTo>
                <a:cubicBezTo>
                  <a:pt x="76" y="74"/>
                  <a:pt x="76" y="74"/>
                  <a:pt x="76" y="74"/>
                </a:cubicBezTo>
                <a:cubicBezTo>
                  <a:pt x="59" y="104"/>
                  <a:pt x="59" y="104"/>
                  <a:pt x="59" y="104"/>
                </a:cubicBezTo>
                <a:cubicBezTo>
                  <a:pt x="52" y="89"/>
                  <a:pt x="52" y="89"/>
                  <a:pt x="52" y="89"/>
                </a:cubicBezTo>
                <a:cubicBezTo>
                  <a:pt x="41" y="94"/>
                  <a:pt x="41" y="94"/>
                  <a:pt x="41" y="94"/>
                </a:cubicBezTo>
                <a:cubicBezTo>
                  <a:pt x="58" y="131"/>
                  <a:pt x="58" y="131"/>
                  <a:pt x="58" y="131"/>
                </a:cubicBezTo>
                <a:cubicBezTo>
                  <a:pt x="76" y="98"/>
                  <a:pt x="76" y="98"/>
                  <a:pt x="76" y="98"/>
                </a:cubicBezTo>
                <a:cubicBezTo>
                  <a:pt x="94" y="131"/>
                  <a:pt x="94" y="131"/>
                  <a:pt x="94" y="131"/>
                </a:cubicBezTo>
                <a:cubicBezTo>
                  <a:pt x="111" y="94"/>
                  <a:pt x="111" y="94"/>
                  <a:pt x="111" y="94"/>
                </a:cubicBezTo>
                <a:cubicBezTo>
                  <a:pt x="100" y="89"/>
                  <a:pt x="100" y="89"/>
                  <a:pt x="100" y="89"/>
                </a:cubicBezTo>
                <a:lnTo>
                  <a:pt x="93" y="104"/>
                </a:lnTo>
                <a:close/>
              </a:path>
            </a:pathLst>
          </a:custGeom>
          <a:gradFill>
            <a:gsLst>
              <a:gs pos="0">
                <a:srgbClr val="067FC9"/>
              </a:gs>
              <a:gs pos="100000">
                <a:srgbClr val="00B2CA"/>
              </a:gs>
            </a:gsLst>
            <a:lin ang="2700000" scaled="1"/>
          </a:gra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ko-KR" altLang="en-US" sz="1800" b="0" i="0" u="none" strike="noStrike" kern="0" cap="none" spc="0" normalizeH="0" baseline="0" noProof="0" smtClean="0">
              <a:ln>
                <a:noFill/>
              </a:ln>
              <a:solidFill>
                <a:prstClr val="black"/>
              </a:solidFill>
              <a:effectLst/>
              <a:uLnTx/>
              <a:uFillTx/>
            </a:endParaRPr>
          </a:p>
        </p:txBody>
      </p:sp>
      <p:grpSp>
        <p:nvGrpSpPr>
          <p:cNvPr id="27" name="Group 18"/>
          <p:cNvGrpSpPr/>
          <p:nvPr/>
        </p:nvGrpSpPr>
        <p:grpSpPr>
          <a:xfrm>
            <a:off x="9905381" y="4242861"/>
            <a:ext cx="416357" cy="416357"/>
            <a:chOff x="6350" y="4763"/>
            <a:chExt cx="492125" cy="492125"/>
          </a:xfrm>
          <a:gradFill>
            <a:gsLst>
              <a:gs pos="0">
                <a:srgbClr val="067FC9"/>
              </a:gs>
              <a:gs pos="100000">
                <a:srgbClr val="00B2CA"/>
              </a:gs>
            </a:gsLst>
            <a:lin ang="2700000" scaled="1"/>
          </a:gradFill>
        </p:grpSpPr>
        <p:sp>
          <p:nvSpPr>
            <p:cNvPr id="28"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29"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30"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grpSp>
      <p:sp>
        <p:nvSpPr>
          <p:cNvPr id="31" name="TextBox 26"/>
          <p:cNvSpPr txBox="1"/>
          <p:nvPr/>
        </p:nvSpPr>
        <p:spPr>
          <a:xfrm>
            <a:off x="123898" y="5157782"/>
            <a:ext cx="1324291" cy="1492741"/>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燃气意外险销售数量为</a:t>
            </a:r>
            <a:r>
              <a:rPr lang="en-US" altLang="zh-CN" sz="1400" kern="0" dirty="0" smtClean="0">
                <a:solidFill>
                  <a:prstClr val="black">
                    <a:lumMod val="85000"/>
                    <a:lumOff val="15000"/>
                  </a:prstClr>
                </a:solidFill>
                <a:latin typeface="微软雅黑" pitchFamily="34" charset="-122"/>
              </a:rPr>
              <a:t>131</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3380.00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sp>
        <p:nvSpPr>
          <p:cNvPr id="32" name="TextBox 27"/>
          <p:cNvSpPr txBox="1"/>
          <p:nvPr/>
        </p:nvSpPr>
        <p:spPr>
          <a:xfrm>
            <a:off x="1437196" y="5157782"/>
            <a:ext cx="1483568" cy="1212664"/>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银河湾并网期间</a:t>
            </a:r>
            <a:endParaRPr lang="en-US" altLang="zh-CN" sz="1400" kern="0" dirty="0" smtClean="0">
              <a:solidFill>
                <a:prstClr val="black">
                  <a:lumMod val="85000"/>
                  <a:lumOff val="15000"/>
                </a:prstClr>
              </a:solidFill>
              <a:latin typeface="微软雅黑" pitchFamily="34" charset="-122"/>
            </a:endParaRPr>
          </a:p>
          <a:p>
            <a:pPr defTabSz="1219170">
              <a:lnSpc>
                <a:spcPct val="130000"/>
              </a:lnSpc>
              <a:defRPr/>
            </a:pPr>
            <a:r>
              <a:rPr lang="zh-CN" altLang="en-US" sz="1400" kern="0" dirty="0" smtClean="0">
                <a:solidFill>
                  <a:prstClr val="black">
                    <a:lumMod val="85000"/>
                    <a:lumOff val="15000"/>
                  </a:prstClr>
                </a:solidFill>
                <a:latin typeface="微软雅黑" pitchFamily="34" charset="-122"/>
              </a:rPr>
              <a:t>销售数量为</a:t>
            </a:r>
            <a:r>
              <a:rPr lang="en-US" altLang="zh-CN" sz="1400" kern="0" dirty="0" smtClean="0">
                <a:solidFill>
                  <a:prstClr val="black">
                    <a:lumMod val="85000"/>
                    <a:lumOff val="15000"/>
                  </a:prstClr>
                </a:solidFill>
                <a:latin typeface="微软雅黑" pitchFamily="34" charset="-122"/>
              </a:rPr>
              <a:t>338</a:t>
            </a:r>
          </a:p>
          <a:p>
            <a:pPr defTabSz="1219170">
              <a:lnSpc>
                <a:spcPct val="130000"/>
              </a:lnSpc>
              <a:defRPr/>
            </a:pPr>
            <a:r>
              <a:rPr lang="zh-CN" altLang="en-US" sz="1400" kern="0" dirty="0" smtClean="0">
                <a:solidFill>
                  <a:prstClr val="black">
                    <a:lumMod val="85000"/>
                    <a:lumOff val="15000"/>
                  </a:prstClr>
                </a:solidFill>
                <a:latin typeface="微软雅黑" pitchFamily="34" charset="-122"/>
              </a:rPr>
              <a:t>个，销售金额为</a:t>
            </a:r>
            <a:endParaRPr lang="en-US" altLang="zh-CN" sz="1400" kern="0" dirty="0" smtClean="0">
              <a:solidFill>
                <a:prstClr val="black">
                  <a:lumMod val="85000"/>
                  <a:lumOff val="15000"/>
                </a:prstClr>
              </a:solidFill>
              <a:latin typeface="微软雅黑" pitchFamily="34" charset="-122"/>
            </a:endParaRPr>
          </a:p>
          <a:p>
            <a:pPr defTabSz="1219170">
              <a:lnSpc>
                <a:spcPct val="130000"/>
              </a:lnSpc>
              <a:defRPr/>
            </a:pPr>
            <a:r>
              <a:rPr lang="zh-CN" altLang="en-US" sz="1400" kern="0" dirty="0" smtClean="0">
                <a:solidFill>
                  <a:prstClr val="black">
                    <a:lumMod val="85000"/>
                    <a:lumOff val="15000"/>
                  </a:prstClr>
                </a:solidFill>
                <a:latin typeface="微软雅黑" pitchFamily="34" charset="-122"/>
              </a:rPr>
              <a:t>：</a:t>
            </a:r>
            <a:r>
              <a:rPr lang="en-US" altLang="zh-CN" sz="1400" kern="0" dirty="0" smtClean="0">
                <a:solidFill>
                  <a:prstClr val="black">
                    <a:lumMod val="85000"/>
                    <a:lumOff val="15000"/>
                  </a:prstClr>
                </a:solidFill>
                <a:latin typeface="微软雅黑" pitchFamily="34" charset="-122"/>
              </a:rPr>
              <a:t>7120.00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sp>
        <p:nvSpPr>
          <p:cNvPr id="34" name="TextBox 29"/>
          <p:cNvSpPr txBox="1"/>
          <p:nvPr/>
        </p:nvSpPr>
        <p:spPr>
          <a:xfrm>
            <a:off x="8918100" y="4852705"/>
            <a:ext cx="2554499" cy="932587"/>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从</a:t>
            </a:r>
            <a:r>
              <a:rPr lang="en-US" altLang="zh-CN" sz="1400" kern="0" dirty="0" smtClean="0">
                <a:solidFill>
                  <a:prstClr val="black">
                    <a:lumMod val="85000"/>
                    <a:lumOff val="15000"/>
                  </a:prstClr>
                </a:solidFill>
                <a:latin typeface="微软雅黑" pitchFamily="34" charset="-122"/>
              </a:rPr>
              <a:t>3</a:t>
            </a:r>
            <a:r>
              <a:rPr lang="zh-CN" altLang="en-US" sz="1400" kern="0" dirty="0" smtClean="0">
                <a:solidFill>
                  <a:prstClr val="black">
                    <a:lumMod val="85000"/>
                    <a:lumOff val="15000"/>
                  </a:prstClr>
                </a:solidFill>
                <a:latin typeface="微软雅黑" pitchFamily="34" charset="-122"/>
              </a:rPr>
              <a:t>月到</a:t>
            </a:r>
            <a:r>
              <a:rPr lang="en-US" altLang="zh-CN" sz="1400" kern="0" dirty="0" smtClean="0">
                <a:solidFill>
                  <a:prstClr val="black">
                    <a:lumMod val="85000"/>
                    <a:lumOff val="15000"/>
                  </a:prstClr>
                </a:solidFill>
                <a:latin typeface="微软雅黑" pitchFamily="34" charset="-122"/>
              </a:rPr>
              <a:t>11</a:t>
            </a:r>
            <a:r>
              <a:rPr lang="zh-CN" altLang="en-US" sz="1400" kern="0" dirty="0" smtClean="0">
                <a:solidFill>
                  <a:prstClr val="black">
                    <a:lumMod val="85000"/>
                    <a:lumOff val="15000"/>
                  </a:prstClr>
                </a:solidFill>
                <a:latin typeface="微软雅黑" pitchFamily="34" charset="-122"/>
              </a:rPr>
              <a:t>月合计销售燃气意外险总数量为：</a:t>
            </a:r>
            <a:r>
              <a:rPr lang="en-US" altLang="zh-CN" sz="1400" kern="0" dirty="0" smtClean="0">
                <a:solidFill>
                  <a:prstClr val="black">
                    <a:lumMod val="85000"/>
                    <a:lumOff val="15000"/>
                  </a:prstClr>
                </a:solidFill>
                <a:latin typeface="微软雅黑" pitchFamily="34" charset="-122"/>
              </a:rPr>
              <a:t>6030</a:t>
            </a:r>
            <a:r>
              <a:rPr lang="zh-CN" altLang="en-US" sz="1400" kern="0" dirty="0" smtClean="0">
                <a:solidFill>
                  <a:prstClr val="black">
                    <a:lumMod val="85000"/>
                    <a:lumOff val="15000"/>
                  </a:prstClr>
                </a:solidFill>
                <a:latin typeface="微软雅黑" pitchFamily="34" charset="-122"/>
              </a:rPr>
              <a:t>个，总金额：</a:t>
            </a:r>
            <a:r>
              <a:rPr lang="en-US" altLang="zh-CN" sz="1400" kern="0" dirty="0" smtClean="0">
                <a:solidFill>
                  <a:prstClr val="black">
                    <a:lumMod val="85000"/>
                    <a:lumOff val="15000"/>
                  </a:prstClr>
                </a:solidFill>
                <a:latin typeface="微软雅黑" pitchFamily="34" charset="-122"/>
              </a:rPr>
              <a:t>148260.00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grpSp>
        <p:nvGrpSpPr>
          <p:cNvPr id="35" name="组合 34"/>
          <p:cNvGrpSpPr/>
          <p:nvPr/>
        </p:nvGrpSpPr>
        <p:grpSpPr>
          <a:xfrm>
            <a:off x="1261519" y="3612282"/>
            <a:ext cx="1079115" cy="1079115"/>
            <a:chOff x="4677858" y="2649672"/>
            <a:chExt cx="809336" cy="809336"/>
          </a:xfrm>
          <a:solidFill>
            <a:srgbClr val="0070C0"/>
          </a:solidFill>
        </p:grpSpPr>
        <p:sp>
          <p:nvSpPr>
            <p:cNvPr id="36" name="椭圆 35"/>
            <p:cNvSpPr/>
            <p:nvPr/>
          </p:nvSpPr>
          <p:spPr>
            <a:xfrm>
              <a:off x="4677858" y="2649672"/>
              <a:ext cx="809336" cy="809336"/>
            </a:xfrm>
            <a:prstGeom prst="ellipse">
              <a:avLst/>
            </a:prstGeom>
            <a:solidFill>
              <a:schemeClr val="bg1">
                <a:lumMod val="95000"/>
              </a:schemeClr>
            </a:solidFill>
            <a:ln w="25400" cap="flat" cmpd="sng" algn="ctr">
              <a:noFill/>
              <a:prstDash val="solid"/>
            </a:ln>
            <a:effectLst>
              <a:outerShdw blurRad="444500" dist="254000" dir="8100000" algn="tr" rotWithShape="0">
                <a:prstClr val="black">
                  <a:alpha val="5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 lastClr="FFFFFF"/>
                </a:solidFill>
                <a:effectLst/>
                <a:uLnTx/>
                <a:uFillTx/>
                <a:ea typeface="宋体"/>
              </a:endParaRPr>
            </a:p>
          </p:txBody>
        </p:sp>
        <p:sp>
          <p:nvSpPr>
            <p:cNvPr id="37" name="椭圆 36"/>
            <p:cNvSpPr/>
            <p:nvPr/>
          </p:nvSpPr>
          <p:spPr>
            <a:xfrm>
              <a:off x="4699124" y="2676239"/>
              <a:ext cx="766804" cy="766800"/>
            </a:xfrm>
            <a:prstGeom prst="ellipse">
              <a:avLst/>
            </a:prstGeom>
            <a:gradFill>
              <a:gsLst>
                <a:gs pos="0">
                  <a:srgbClr val="067FC9"/>
                </a:gs>
                <a:gs pos="100000">
                  <a:srgbClr val="00B2CA"/>
                </a:gs>
              </a:gsLst>
              <a:lin ang="2700000" scaled="1"/>
            </a:gradFill>
            <a:ln w="25400" cap="flat" cmpd="sng" algn="ctr">
              <a:noFill/>
              <a:prstDash val="solid"/>
            </a:ln>
            <a:effectLst>
              <a:innerShdw blurRad="368300" dist="254000">
                <a:prstClr val="black">
                  <a:alpha val="22000"/>
                </a:prstClr>
              </a:inn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微软雅黑"/>
              </a:endParaRPr>
            </a:p>
          </p:txBody>
        </p:sp>
      </p:grpSp>
      <p:grpSp>
        <p:nvGrpSpPr>
          <p:cNvPr id="38" name="组合 37"/>
          <p:cNvGrpSpPr/>
          <p:nvPr/>
        </p:nvGrpSpPr>
        <p:grpSpPr>
          <a:xfrm>
            <a:off x="389845" y="3673681"/>
            <a:ext cx="1079115" cy="1079115"/>
            <a:chOff x="4677858" y="2649672"/>
            <a:chExt cx="809336" cy="809336"/>
          </a:xfrm>
          <a:solidFill>
            <a:srgbClr val="0070C0"/>
          </a:solidFill>
        </p:grpSpPr>
        <p:sp>
          <p:nvSpPr>
            <p:cNvPr id="39" name="椭圆 38"/>
            <p:cNvSpPr/>
            <p:nvPr/>
          </p:nvSpPr>
          <p:spPr>
            <a:xfrm>
              <a:off x="4677858" y="2649672"/>
              <a:ext cx="809336" cy="809336"/>
            </a:xfrm>
            <a:prstGeom prst="ellipse">
              <a:avLst/>
            </a:prstGeom>
            <a:solidFill>
              <a:schemeClr val="bg1"/>
            </a:solidFill>
            <a:ln w="25400" cap="flat" cmpd="sng" algn="ctr">
              <a:noFill/>
              <a:prstDash val="solid"/>
            </a:ln>
            <a:effectLst>
              <a:outerShdw blurRad="444500" dist="254000" dir="8100000" algn="tr" rotWithShape="0">
                <a:prstClr val="black">
                  <a:alpha val="5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 lastClr="FFFFFF"/>
                </a:solidFill>
                <a:effectLst/>
                <a:uLnTx/>
                <a:uFillTx/>
                <a:ea typeface="宋体"/>
              </a:endParaRPr>
            </a:p>
          </p:txBody>
        </p:sp>
        <p:sp>
          <p:nvSpPr>
            <p:cNvPr id="40" name="椭圆 39"/>
            <p:cNvSpPr/>
            <p:nvPr/>
          </p:nvSpPr>
          <p:spPr>
            <a:xfrm>
              <a:off x="4693437" y="2670552"/>
              <a:ext cx="778179" cy="778174"/>
            </a:xfrm>
            <a:prstGeom prst="ellipse">
              <a:avLst/>
            </a:prstGeom>
            <a:gradFill>
              <a:gsLst>
                <a:gs pos="0">
                  <a:srgbClr val="067FC9"/>
                </a:gs>
                <a:gs pos="100000">
                  <a:srgbClr val="00B2CA"/>
                </a:gs>
              </a:gsLst>
              <a:lin ang="2700000" scaled="1"/>
            </a:gradFill>
            <a:ln w="25400" cap="flat" cmpd="sng" algn="ctr">
              <a:noFill/>
              <a:prstDash val="solid"/>
            </a:ln>
            <a:effectLst>
              <a:innerShdw blurRad="368300" dist="254000">
                <a:prstClr val="black">
                  <a:alpha val="22000"/>
                </a:prstClr>
              </a:inn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微软雅黑"/>
              </a:endParaRPr>
            </a:p>
          </p:txBody>
        </p:sp>
      </p:grpSp>
      <p:pic>
        <p:nvPicPr>
          <p:cNvPr id="41" name="Picture 2" descr="C:\Users\Administrator\Desktop\微立体创业计划\001.png"/>
          <p:cNvPicPr>
            <a:picLocks noChangeAspect="1" noChangeArrowheads="1"/>
          </p:cNvPicPr>
          <p:nvPr/>
        </p:nvPicPr>
        <p:blipFill>
          <a:blip r:embed="rId3" cstate="email">
            <a:extLst>
              <a:ext uri="{BEBA8EAE-BF5A-486C-A8C5-ECC9F3942E4B}">
                <a14:imgProps xmlns:a14="http://schemas.microsoft.com/office/drawing/2010/main">
                  <a14:imgLayer r:embed="rId4">
                    <a14:imgEffect>
                      <a14:brightnessContrast bright="-3000"/>
                    </a14:imgEffect>
                  </a14:imgLayer>
                </a14:imgProps>
              </a:ext>
              <a:ext uri="{28A0092B-C50C-407E-A947-70E740481C1C}">
                <a14:useLocalDpi xmlns:a14="http://schemas.microsoft.com/office/drawing/2010/main"/>
              </a:ext>
            </a:extLst>
          </a:blip>
          <a:srcRect/>
          <a:stretch>
            <a:fillRect/>
          </a:stretch>
        </p:blipFill>
        <p:spPr bwMode="auto">
          <a:xfrm>
            <a:off x="8840260" y="1601262"/>
            <a:ext cx="2385979" cy="2385977"/>
          </a:xfrm>
          <a:prstGeom prst="rect">
            <a:avLst/>
          </a:prstGeom>
          <a:noFill/>
          <a:effectLst/>
          <a:extLst>
            <a:ext uri="{909E8E84-426E-40DD-AFC4-6F175D3DCCD1}">
              <a14:hiddenFill xmlns:a14="http://schemas.microsoft.com/office/drawing/2010/main">
                <a:solidFill>
                  <a:srgbClr val="FFFFFF"/>
                </a:solidFill>
              </a14:hiddenFill>
            </a:ext>
          </a:extLst>
        </p:spPr>
      </p:pic>
      <p:pic>
        <p:nvPicPr>
          <p:cNvPr id="42" name="Picture 3" descr="C:\Users\Administrator\Desktop\微立体创业计划\002.png"/>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9002764" y="1277384"/>
            <a:ext cx="2705311" cy="2705311"/>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43" name="矩形 42"/>
          <p:cNvSpPr/>
          <p:nvPr/>
        </p:nvSpPr>
        <p:spPr>
          <a:xfrm>
            <a:off x="9648396" y="2317392"/>
            <a:ext cx="1452636" cy="535545"/>
          </a:xfrm>
          <a:prstGeom prst="rect">
            <a:avLst/>
          </a:prstGeom>
        </p:spPr>
        <p:txBody>
          <a:bodyPr wrap="square" lIns="91452" tIns="45727" rIns="91452" bIns="45727">
            <a:spAutoFit/>
          </a:bodyPr>
          <a:lstStyle/>
          <a:p>
            <a:pPr fontAlgn="base">
              <a:lnSpc>
                <a:spcPct val="120000"/>
              </a:lnSpc>
              <a:spcBef>
                <a:spcPct val="0"/>
              </a:spcBef>
              <a:spcAft>
                <a:spcPct val="0"/>
              </a:spcAft>
            </a:pPr>
            <a:r>
              <a:rPr lang="zh-CN" altLang="en-US" dirty="0" smtClean="0">
                <a:solidFill>
                  <a:prstClr val="black">
                    <a:lumMod val="65000"/>
                    <a:lumOff val="35000"/>
                  </a:prstClr>
                </a:solidFill>
                <a:latin typeface="微软雅黑" pitchFamily="34" charset="-122"/>
              </a:rPr>
              <a:t>完成概述</a:t>
            </a:r>
            <a:endParaRPr lang="zh-CN" altLang="en-US" dirty="0">
              <a:solidFill>
                <a:prstClr val="black">
                  <a:lumMod val="65000"/>
                  <a:lumOff val="35000"/>
                </a:prstClr>
              </a:solidFill>
              <a:latin typeface="微软雅黑" pitchFamily="34" charset="-122"/>
            </a:endParaRPr>
          </a:p>
        </p:txBody>
      </p:sp>
      <p:sp>
        <p:nvSpPr>
          <p:cNvPr id="44" name="TextBox 51"/>
          <p:cNvSpPr txBox="1"/>
          <p:nvPr/>
        </p:nvSpPr>
        <p:spPr>
          <a:xfrm>
            <a:off x="625192" y="3892171"/>
            <a:ext cx="699099" cy="461670"/>
          </a:xfrm>
          <a:prstGeom prst="rect">
            <a:avLst/>
          </a:prstGeom>
          <a:noFill/>
        </p:spPr>
        <p:txBody>
          <a:bodyPr wrap="square" rtlCol="0">
            <a:spAutoFit/>
          </a:bodyPr>
          <a:lstStyle/>
          <a:p>
            <a:r>
              <a:rPr lang="en-US" altLang="zh-CN" dirty="0" smtClean="0">
                <a:solidFill>
                  <a:srgbClr val="FF0000"/>
                </a:solidFill>
                <a:latin typeface="+mj-ea"/>
                <a:ea typeface="+mj-ea"/>
              </a:rPr>
              <a:t>3</a:t>
            </a:r>
            <a:r>
              <a:rPr lang="zh-CN" altLang="en-US" dirty="0" smtClean="0">
                <a:solidFill>
                  <a:srgbClr val="FF0000"/>
                </a:solidFill>
                <a:latin typeface="+mj-ea"/>
                <a:ea typeface="+mj-ea"/>
              </a:rPr>
              <a:t>月</a:t>
            </a:r>
            <a:endParaRPr lang="zh-CN" altLang="en-US" dirty="0">
              <a:solidFill>
                <a:srgbClr val="FF0000"/>
              </a:solidFill>
              <a:latin typeface="+mj-ea"/>
              <a:ea typeface="+mj-ea"/>
            </a:endParaRPr>
          </a:p>
        </p:txBody>
      </p:sp>
      <p:sp>
        <p:nvSpPr>
          <p:cNvPr id="45" name="TextBox 51"/>
          <p:cNvSpPr txBox="1"/>
          <p:nvPr/>
        </p:nvSpPr>
        <p:spPr>
          <a:xfrm>
            <a:off x="1479881" y="3897998"/>
            <a:ext cx="699099" cy="461665"/>
          </a:xfrm>
          <a:prstGeom prst="rect">
            <a:avLst/>
          </a:prstGeom>
          <a:noFill/>
        </p:spPr>
        <p:txBody>
          <a:bodyPr wrap="square" rtlCol="0">
            <a:spAutoFit/>
          </a:bodyPr>
          <a:lstStyle/>
          <a:p>
            <a:r>
              <a:rPr lang="en-US" altLang="zh-CN" dirty="0" smtClean="0">
                <a:solidFill>
                  <a:srgbClr val="FFC000"/>
                </a:solidFill>
                <a:latin typeface="+mj-ea"/>
                <a:ea typeface="+mj-ea"/>
              </a:rPr>
              <a:t>4</a:t>
            </a:r>
            <a:r>
              <a:rPr lang="zh-CN" altLang="en-US" dirty="0" smtClean="0">
                <a:solidFill>
                  <a:srgbClr val="FFC000"/>
                </a:solidFill>
                <a:latin typeface="+mj-ea"/>
                <a:ea typeface="+mj-ea"/>
              </a:rPr>
              <a:t>月</a:t>
            </a:r>
            <a:endParaRPr lang="zh-CN" altLang="en-US" dirty="0">
              <a:solidFill>
                <a:srgbClr val="FFC000"/>
              </a:solidFill>
              <a:latin typeface="+mj-ea"/>
              <a:ea typeface="+mj-ea"/>
            </a:endParaRPr>
          </a:p>
        </p:txBody>
      </p:sp>
      <p:sp>
        <p:nvSpPr>
          <p:cNvPr id="47" name="TextBox 27"/>
          <p:cNvSpPr txBox="1"/>
          <p:nvPr/>
        </p:nvSpPr>
        <p:spPr>
          <a:xfrm>
            <a:off x="1817807" y="1851098"/>
            <a:ext cx="1846113" cy="932587"/>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公司内部推广销售数量为</a:t>
            </a:r>
            <a:r>
              <a:rPr lang="en-US" altLang="zh-CN" sz="1400" kern="0" dirty="0" smtClean="0">
                <a:solidFill>
                  <a:prstClr val="black">
                    <a:lumMod val="85000"/>
                    <a:lumOff val="15000"/>
                  </a:prstClr>
                </a:solidFill>
                <a:latin typeface="微软雅黑" pitchFamily="34" charset="-122"/>
              </a:rPr>
              <a:t>418</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15880.00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grpSp>
        <p:nvGrpSpPr>
          <p:cNvPr id="48" name="组合 47"/>
          <p:cNvGrpSpPr/>
          <p:nvPr/>
        </p:nvGrpSpPr>
        <p:grpSpPr>
          <a:xfrm>
            <a:off x="2178980" y="3346539"/>
            <a:ext cx="1079115" cy="1079115"/>
            <a:chOff x="4677858" y="2649672"/>
            <a:chExt cx="809336" cy="809336"/>
          </a:xfrm>
          <a:solidFill>
            <a:srgbClr val="0070C0"/>
          </a:solidFill>
        </p:grpSpPr>
        <p:sp>
          <p:nvSpPr>
            <p:cNvPr id="49" name="椭圆 48"/>
            <p:cNvSpPr/>
            <p:nvPr/>
          </p:nvSpPr>
          <p:spPr>
            <a:xfrm>
              <a:off x="4677858" y="2649672"/>
              <a:ext cx="809336" cy="809336"/>
            </a:xfrm>
            <a:prstGeom prst="ellipse">
              <a:avLst/>
            </a:prstGeom>
            <a:solidFill>
              <a:schemeClr val="bg1">
                <a:lumMod val="95000"/>
              </a:schemeClr>
            </a:solidFill>
            <a:ln w="25400" cap="flat" cmpd="sng" algn="ctr">
              <a:noFill/>
              <a:prstDash val="solid"/>
            </a:ln>
            <a:effectLst>
              <a:outerShdw blurRad="444500" dist="254000" dir="8100000" algn="tr" rotWithShape="0">
                <a:prstClr val="black">
                  <a:alpha val="5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 lastClr="FFFFFF"/>
                </a:solidFill>
                <a:effectLst/>
                <a:uLnTx/>
                <a:uFillTx/>
                <a:ea typeface="宋体"/>
              </a:endParaRPr>
            </a:p>
          </p:txBody>
        </p:sp>
        <p:sp>
          <p:nvSpPr>
            <p:cNvPr id="50" name="椭圆 49"/>
            <p:cNvSpPr/>
            <p:nvPr/>
          </p:nvSpPr>
          <p:spPr>
            <a:xfrm>
              <a:off x="4699124" y="2676239"/>
              <a:ext cx="766804" cy="766800"/>
            </a:xfrm>
            <a:prstGeom prst="ellipse">
              <a:avLst/>
            </a:prstGeom>
            <a:gradFill>
              <a:gsLst>
                <a:gs pos="0">
                  <a:srgbClr val="067FC9"/>
                </a:gs>
                <a:gs pos="100000">
                  <a:srgbClr val="00B2CA"/>
                </a:gs>
              </a:gsLst>
              <a:lin ang="2700000" scaled="1"/>
            </a:gradFill>
            <a:ln w="25400" cap="flat" cmpd="sng" algn="ctr">
              <a:noFill/>
              <a:prstDash val="solid"/>
            </a:ln>
            <a:effectLst>
              <a:innerShdw blurRad="368300" dist="254000">
                <a:prstClr val="black">
                  <a:alpha val="22000"/>
                </a:prstClr>
              </a:inn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微软雅黑"/>
              </a:endParaRPr>
            </a:p>
          </p:txBody>
        </p:sp>
      </p:grpSp>
      <p:sp>
        <p:nvSpPr>
          <p:cNvPr id="51" name="TextBox 51"/>
          <p:cNvSpPr txBox="1"/>
          <p:nvPr/>
        </p:nvSpPr>
        <p:spPr>
          <a:xfrm>
            <a:off x="2331477" y="3625406"/>
            <a:ext cx="699099" cy="461665"/>
          </a:xfrm>
          <a:prstGeom prst="rect">
            <a:avLst/>
          </a:prstGeom>
          <a:noFill/>
        </p:spPr>
        <p:txBody>
          <a:bodyPr wrap="square" rtlCol="0">
            <a:spAutoFit/>
          </a:bodyPr>
          <a:lstStyle/>
          <a:p>
            <a:r>
              <a:rPr lang="en-US" altLang="zh-CN" dirty="0" smtClean="0">
                <a:solidFill>
                  <a:srgbClr val="92D050"/>
                </a:solidFill>
                <a:latin typeface="+mj-ea"/>
                <a:ea typeface="+mj-ea"/>
              </a:rPr>
              <a:t>5</a:t>
            </a:r>
            <a:r>
              <a:rPr lang="zh-CN" altLang="en-US" dirty="0" smtClean="0">
                <a:solidFill>
                  <a:srgbClr val="92D050"/>
                </a:solidFill>
                <a:latin typeface="+mj-ea"/>
                <a:ea typeface="+mj-ea"/>
              </a:rPr>
              <a:t>月</a:t>
            </a:r>
            <a:endParaRPr lang="zh-CN" altLang="en-US" dirty="0">
              <a:solidFill>
                <a:srgbClr val="92D050"/>
              </a:solidFill>
              <a:latin typeface="+mj-ea"/>
              <a:ea typeface="+mj-ea"/>
            </a:endParaRPr>
          </a:p>
        </p:txBody>
      </p:sp>
      <p:sp>
        <p:nvSpPr>
          <p:cNvPr id="52" name="TextBox 51"/>
          <p:cNvSpPr txBox="1"/>
          <p:nvPr/>
        </p:nvSpPr>
        <p:spPr>
          <a:xfrm>
            <a:off x="3476901" y="3473354"/>
            <a:ext cx="699099" cy="461665"/>
          </a:xfrm>
          <a:prstGeom prst="rect">
            <a:avLst/>
          </a:prstGeom>
          <a:noFill/>
        </p:spPr>
        <p:txBody>
          <a:bodyPr wrap="square" rtlCol="0">
            <a:spAutoFit/>
          </a:bodyPr>
          <a:lstStyle/>
          <a:p>
            <a:r>
              <a:rPr lang="en-US" altLang="zh-CN" dirty="0" smtClean="0">
                <a:solidFill>
                  <a:srgbClr val="7030A0"/>
                </a:solidFill>
                <a:latin typeface="+mj-ea"/>
                <a:ea typeface="+mj-ea"/>
              </a:rPr>
              <a:t>6</a:t>
            </a:r>
            <a:r>
              <a:rPr lang="zh-CN" altLang="en-US" dirty="0" smtClean="0">
                <a:solidFill>
                  <a:srgbClr val="7030A0"/>
                </a:solidFill>
                <a:latin typeface="+mj-ea"/>
                <a:ea typeface="+mj-ea"/>
              </a:rPr>
              <a:t>月</a:t>
            </a:r>
            <a:endParaRPr lang="zh-CN" altLang="en-US" dirty="0">
              <a:solidFill>
                <a:srgbClr val="7030A0"/>
              </a:solidFill>
              <a:latin typeface="+mj-ea"/>
              <a:ea typeface="+mj-ea"/>
            </a:endParaRPr>
          </a:p>
        </p:txBody>
      </p:sp>
      <p:sp>
        <p:nvSpPr>
          <p:cNvPr id="53" name="TextBox 27"/>
          <p:cNvSpPr txBox="1"/>
          <p:nvPr/>
        </p:nvSpPr>
        <p:spPr>
          <a:xfrm>
            <a:off x="3071575" y="4877705"/>
            <a:ext cx="1532330" cy="1492741"/>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通过</a:t>
            </a:r>
            <a:r>
              <a:rPr lang="en-US" altLang="zh-CN" sz="1400" kern="0" dirty="0" smtClean="0">
                <a:solidFill>
                  <a:prstClr val="black">
                    <a:lumMod val="85000"/>
                    <a:lumOff val="15000"/>
                  </a:prstClr>
                </a:solidFill>
                <a:latin typeface="微软雅黑" pitchFamily="34" charset="-122"/>
              </a:rPr>
              <a:t>95007</a:t>
            </a:r>
            <a:r>
              <a:rPr lang="zh-CN" altLang="en-US" sz="1400" kern="0" dirty="0" smtClean="0">
                <a:solidFill>
                  <a:prstClr val="black">
                    <a:lumMod val="85000"/>
                    <a:lumOff val="15000"/>
                  </a:prstClr>
                </a:solidFill>
                <a:latin typeface="微软雅黑" pitchFamily="34" charset="-122"/>
              </a:rPr>
              <a:t>平台推广销售数量</a:t>
            </a:r>
            <a:r>
              <a:rPr lang="en-US" altLang="zh-CN" sz="1400" kern="0" dirty="0" smtClean="0">
                <a:solidFill>
                  <a:prstClr val="black">
                    <a:lumMod val="85000"/>
                    <a:lumOff val="15000"/>
                  </a:prstClr>
                </a:solidFill>
                <a:latin typeface="微软雅黑" pitchFamily="34" charset="-122"/>
              </a:rPr>
              <a:t>1496</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34340.00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grpSp>
        <p:nvGrpSpPr>
          <p:cNvPr id="54" name="Group 18"/>
          <p:cNvGrpSpPr/>
          <p:nvPr/>
        </p:nvGrpSpPr>
        <p:grpSpPr>
          <a:xfrm>
            <a:off x="3421383" y="2721268"/>
            <a:ext cx="416357" cy="416357"/>
            <a:chOff x="6350" y="4763"/>
            <a:chExt cx="492125" cy="492125"/>
          </a:xfrm>
          <a:gradFill>
            <a:gsLst>
              <a:gs pos="0">
                <a:srgbClr val="067FC9"/>
              </a:gs>
              <a:gs pos="100000">
                <a:srgbClr val="00B2CA"/>
              </a:gs>
            </a:gsLst>
            <a:lin ang="2700000" scaled="1"/>
          </a:gradFill>
        </p:grpSpPr>
        <p:sp>
          <p:nvSpPr>
            <p:cNvPr id="55"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56"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57"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grpSp>
      <p:grpSp>
        <p:nvGrpSpPr>
          <p:cNvPr id="61" name="Group 18"/>
          <p:cNvGrpSpPr/>
          <p:nvPr/>
        </p:nvGrpSpPr>
        <p:grpSpPr>
          <a:xfrm>
            <a:off x="2480304" y="4363201"/>
            <a:ext cx="416357" cy="416357"/>
            <a:chOff x="6350" y="4763"/>
            <a:chExt cx="492125" cy="492125"/>
          </a:xfrm>
          <a:gradFill>
            <a:gsLst>
              <a:gs pos="0">
                <a:srgbClr val="067FC9"/>
              </a:gs>
              <a:gs pos="100000">
                <a:srgbClr val="00B2CA"/>
              </a:gs>
            </a:gsLst>
            <a:lin ang="2700000" scaled="1"/>
          </a:gradFill>
        </p:grpSpPr>
        <p:sp>
          <p:nvSpPr>
            <p:cNvPr id="62"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63"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64"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grpSp>
      <p:grpSp>
        <p:nvGrpSpPr>
          <p:cNvPr id="65" name="Group 30"/>
          <p:cNvGrpSpPr/>
          <p:nvPr/>
        </p:nvGrpSpPr>
        <p:grpSpPr>
          <a:xfrm>
            <a:off x="4828483" y="3432158"/>
            <a:ext cx="423143" cy="371105"/>
            <a:chOff x="3175" y="-1587"/>
            <a:chExt cx="490538" cy="430212"/>
          </a:xfrm>
          <a:gradFill>
            <a:gsLst>
              <a:gs pos="0">
                <a:srgbClr val="067FC9"/>
              </a:gs>
              <a:gs pos="100000">
                <a:srgbClr val="00B2CA"/>
              </a:gs>
            </a:gsLst>
            <a:lin ang="2700000" scaled="1"/>
          </a:gradFill>
        </p:grpSpPr>
        <p:sp>
          <p:nvSpPr>
            <p:cNvPr id="66" name="Freeform 175"/>
            <p:cNvSpPr>
              <a:spLocks noEditPoints="1"/>
            </p:cNvSpPr>
            <p:nvPr/>
          </p:nvSpPr>
          <p:spPr bwMode="auto">
            <a:xfrm>
              <a:off x="3175" y="-1587"/>
              <a:ext cx="490538" cy="430212"/>
            </a:xfrm>
            <a:custGeom>
              <a:avLst/>
              <a:gdLst>
                <a:gd name="T0" fmla="*/ 128 w 128"/>
                <a:gd name="T1" fmla="*/ 66 h 112"/>
                <a:gd name="T2" fmla="*/ 112 w 128"/>
                <a:gd name="T3" fmla="*/ 6 h 112"/>
                <a:gd name="T4" fmla="*/ 104 w 128"/>
                <a:gd name="T5" fmla="*/ 0 h 112"/>
                <a:gd name="T6" fmla="*/ 64 w 128"/>
                <a:gd name="T7" fmla="*/ 0 h 112"/>
                <a:gd name="T8" fmla="*/ 24 w 128"/>
                <a:gd name="T9" fmla="*/ 0 h 112"/>
                <a:gd name="T10" fmla="*/ 16 w 128"/>
                <a:gd name="T11" fmla="*/ 6 h 112"/>
                <a:gd name="T12" fmla="*/ 0 w 128"/>
                <a:gd name="T13" fmla="*/ 66 h 112"/>
                <a:gd name="T14" fmla="*/ 0 w 128"/>
                <a:gd name="T15" fmla="*/ 68 h 112"/>
                <a:gd name="T16" fmla="*/ 0 w 128"/>
                <a:gd name="T17" fmla="*/ 96 h 112"/>
                <a:gd name="T18" fmla="*/ 16 w 128"/>
                <a:gd name="T19" fmla="*/ 112 h 112"/>
                <a:gd name="T20" fmla="*/ 112 w 128"/>
                <a:gd name="T21" fmla="*/ 112 h 112"/>
                <a:gd name="T22" fmla="*/ 128 w 128"/>
                <a:gd name="T23" fmla="*/ 96 h 112"/>
                <a:gd name="T24" fmla="*/ 128 w 128"/>
                <a:gd name="T25" fmla="*/ 68 h 112"/>
                <a:gd name="T26" fmla="*/ 128 w 128"/>
                <a:gd name="T27" fmla="*/ 66 h 112"/>
                <a:gd name="T28" fmla="*/ 120 w 128"/>
                <a:gd name="T29" fmla="*/ 96 h 112"/>
                <a:gd name="T30" fmla="*/ 112 w 128"/>
                <a:gd name="T31" fmla="*/ 104 h 112"/>
                <a:gd name="T32" fmla="*/ 16 w 128"/>
                <a:gd name="T33" fmla="*/ 104 h 112"/>
                <a:gd name="T34" fmla="*/ 8 w 128"/>
                <a:gd name="T35" fmla="*/ 96 h 112"/>
                <a:gd name="T36" fmla="*/ 8 w 128"/>
                <a:gd name="T37" fmla="*/ 68 h 112"/>
                <a:gd name="T38" fmla="*/ 24 w 128"/>
                <a:gd name="T39" fmla="*/ 8 h 112"/>
                <a:gd name="T40" fmla="*/ 104 w 128"/>
                <a:gd name="T41" fmla="*/ 8 h 112"/>
                <a:gd name="T42" fmla="*/ 120 w 128"/>
                <a:gd name="T43" fmla="*/ 68 h 112"/>
                <a:gd name="T44" fmla="*/ 120 w 128"/>
                <a:gd name="T45"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66"/>
                  </a:moveTo>
                  <a:cubicBezTo>
                    <a:pt x="112" y="6"/>
                    <a:pt x="112" y="6"/>
                    <a:pt x="112" y="6"/>
                  </a:cubicBezTo>
                  <a:cubicBezTo>
                    <a:pt x="111" y="2"/>
                    <a:pt x="108" y="0"/>
                    <a:pt x="104" y="0"/>
                  </a:cubicBezTo>
                  <a:cubicBezTo>
                    <a:pt x="64" y="0"/>
                    <a:pt x="64" y="0"/>
                    <a:pt x="64" y="0"/>
                  </a:cubicBezTo>
                  <a:cubicBezTo>
                    <a:pt x="24" y="0"/>
                    <a:pt x="24" y="0"/>
                    <a:pt x="24" y="0"/>
                  </a:cubicBezTo>
                  <a:cubicBezTo>
                    <a:pt x="20" y="0"/>
                    <a:pt x="17" y="2"/>
                    <a:pt x="16" y="6"/>
                  </a:cubicBezTo>
                  <a:cubicBezTo>
                    <a:pt x="0" y="66"/>
                    <a:pt x="0" y="66"/>
                    <a:pt x="0" y="66"/>
                  </a:cubicBezTo>
                  <a:cubicBezTo>
                    <a:pt x="0" y="67"/>
                    <a:pt x="0" y="67"/>
                    <a:pt x="0" y="68"/>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68"/>
                    <a:pt x="128" y="68"/>
                    <a:pt x="128" y="68"/>
                  </a:cubicBezTo>
                  <a:cubicBezTo>
                    <a:pt x="128" y="67"/>
                    <a:pt x="128" y="67"/>
                    <a:pt x="128" y="66"/>
                  </a:cubicBezTo>
                  <a:close/>
                  <a:moveTo>
                    <a:pt x="120" y="96"/>
                  </a:moveTo>
                  <a:cubicBezTo>
                    <a:pt x="120" y="100"/>
                    <a:pt x="116" y="104"/>
                    <a:pt x="112" y="104"/>
                  </a:cubicBezTo>
                  <a:cubicBezTo>
                    <a:pt x="16" y="104"/>
                    <a:pt x="16" y="104"/>
                    <a:pt x="16" y="104"/>
                  </a:cubicBezTo>
                  <a:cubicBezTo>
                    <a:pt x="12" y="104"/>
                    <a:pt x="8" y="100"/>
                    <a:pt x="8" y="96"/>
                  </a:cubicBezTo>
                  <a:cubicBezTo>
                    <a:pt x="8" y="68"/>
                    <a:pt x="8" y="68"/>
                    <a:pt x="8" y="68"/>
                  </a:cubicBezTo>
                  <a:cubicBezTo>
                    <a:pt x="24" y="8"/>
                    <a:pt x="24" y="8"/>
                    <a:pt x="24" y="8"/>
                  </a:cubicBezTo>
                  <a:cubicBezTo>
                    <a:pt x="104" y="8"/>
                    <a:pt x="104" y="8"/>
                    <a:pt x="104" y="8"/>
                  </a:cubicBezTo>
                  <a:cubicBezTo>
                    <a:pt x="120" y="68"/>
                    <a:pt x="120" y="68"/>
                    <a:pt x="120" y="68"/>
                  </a:cubicBezTo>
                  <a:lnTo>
                    <a:pt x="12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endParaRPr>
            </a:p>
          </p:txBody>
        </p:sp>
        <p:sp>
          <p:nvSpPr>
            <p:cNvPr id="67" name="Freeform 176"/>
            <p:cNvSpPr>
              <a:spLocks noEditPoints="1"/>
            </p:cNvSpPr>
            <p:nvPr/>
          </p:nvSpPr>
          <p:spPr bwMode="auto">
            <a:xfrm>
              <a:off x="60325" y="58738"/>
              <a:ext cx="374650" cy="277812"/>
            </a:xfrm>
            <a:custGeom>
              <a:avLst/>
              <a:gdLst>
                <a:gd name="T0" fmla="*/ 80 w 98"/>
                <a:gd name="T1" fmla="*/ 0 h 72"/>
                <a:gd name="T2" fmla="*/ 18 w 98"/>
                <a:gd name="T3" fmla="*/ 0 h 72"/>
                <a:gd name="T4" fmla="*/ 14 w 98"/>
                <a:gd name="T5" fmla="*/ 3 h 72"/>
                <a:gd name="T6" fmla="*/ 0 w 98"/>
                <a:gd name="T7" fmla="*/ 51 h 72"/>
                <a:gd name="T8" fmla="*/ 1 w 98"/>
                <a:gd name="T9" fmla="*/ 54 h 72"/>
                <a:gd name="T10" fmla="*/ 4 w 98"/>
                <a:gd name="T11" fmla="*/ 56 h 72"/>
                <a:gd name="T12" fmla="*/ 16 w 98"/>
                <a:gd name="T13" fmla="*/ 56 h 72"/>
                <a:gd name="T14" fmla="*/ 20 w 98"/>
                <a:gd name="T15" fmla="*/ 56 h 72"/>
                <a:gd name="T16" fmla="*/ 23 w 98"/>
                <a:gd name="T17" fmla="*/ 56 h 72"/>
                <a:gd name="T18" fmla="*/ 28 w 98"/>
                <a:gd name="T19" fmla="*/ 68 h 72"/>
                <a:gd name="T20" fmla="*/ 35 w 98"/>
                <a:gd name="T21" fmla="*/ 72 h 72"/>
                <a:gd name="T22" fmla="*/ 63 w 98"/>
                <a:gd name="T23" fmla="*/ 72 h 72"/>
                <a:gd name="T24" fmla="*/ 70 w 98"/>
                <a:gd name="T25" fmla="*/ 68 h 72"/>
                <a:gd name="T26" fmla="*/ 75 w 98"/>
                <a:gd name="T27" fmla="*/ 56 h 72"/>
                <a:gd name="T28" fmla="*/ 78 w 98"/>
                <a:gd name="T29" fmla="*/ 56 h 72"/>
                <a:gd name="T30" fmla="*/ 82 w 98"/>
                <a:gd name="T31" fmla="*/ 56 h 72"/>
                <a:gd name="T32" fmla="*/ 94 w 98"/>
                <a:gd name="T33" fmla="*/ 56 h 72"/>
                <a:gd name="T34" fmla="*/ 97 w 98"/>
                <a:gd name="T35" fmla="*/ 54 h 72"/>
                <a:gd name="T36" fmla="*/ 98 w 98"/>
                <a:gd name="T37" fmla="*/ 51 h 72"/>
                <a:gd name="T38" fmla="*/ 84 w 98"/>
                <a:gd name="T39" fmla="*/ 3 h 72"/>
                <a:gd name="T40" fmla="*/ 80 w 98"/>
                <a:gd name="T41" fmla="*/ 0 h 72"/>
                <a:gd name="T42" fmla="*/ 82 w 98"/>
                <a:gd name="T43" fmla="*/ 48 h 72"/>
                <a:gd name="T44" fmla="*/ 75 w 98"/>
                <a:gd name="T45" fmla="*/ 48 h 72"/>
                <a:gd name="T46" fmla="*/ 68 w 98"/>
                <a:gd name="T47" fmla="*/ 52 h 72"/>
                <a:gd name="T48" fmla="*/ 63 w 98"/>
                <a:gd name="T49" fmla="*/ 64 h 72"/>
                <a:gd name="T50" fmla="*/ 35 w 98"/>
                <a:gd name="T51" fmla="*/ 64 h 72"/>
                <a:gd name="T52" fmla="*/ 30 w 98"/>
                <a:gd name="T53" fmla="*/ 52 h 72"/>
                <a:gd name="T54" fmla="*/ 23 w 98"/>
                <a:gd name="T55" fmla="*/ 48 h 72"/>
                <a:gd name="T56" fmla="*/ 16 w 98"/>
                <a:gd name="T57" fmla="*/ 48 h 72"/>
                <a:gd name="T58" fmla="*/ 6 w 98"/>
                <a:gd name="T59" fmla="*/ 48 h 72"/>
                <a:gd name="T60" fmla="*/ 18 w 98"/>
                <a:gd name="T61" fmla="*/ 4 h 72"/>
                <a:gd name="T62" fmla="*/ 80 w 98"/>
                <a:gd name="T63" fmla="*/ 4 h 72"/>
                <a:gd name="T64" fmla="*/ 92 w 98"/>
                <a:gd name="T65" fmla="*/ 48 h 72"/>
                <a:gd name="T66" fmla="*/ 82 w 98"/>
                <a:gd name="T67"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2">
                  <a:moveTo>
                    <a:pt x="80" y="0"/>
                  </a:moveTo>
                  <a:cubicBezTo>
                    <a:pt x="18" y="0"/>
                    <a:pt x="18" y="0"/>
                    <a:pt x="18" y="0"/>
                  </a:cubicBezTo>
                  <a:cubicBezTo>
                    <a:pt x="16" y="0"/>
                    <a:pt x="15" y="1"/>
                    <a:pt x="14" y="3"/>
                  </a:cubicBezTo>
                  <a:cubicBezTo>
                    <a:pt x="0" y="51"/>
                    <a:pt x="0" y="51"/>
                    <a:pt x="0" y="51"/>
                  </a:cubicBezTo>
                  <a:cubicBezTo>
                    <a:pt x="0" y="52"/>
                    <a:pt x="0" y="53"/>
                    <a:pt x="1" y="54"/>
                  </a:cubicBezTo>
                  <a:cubicBezTo>
                    <a:pt x="2" y="55"/>
                    <a:pt x="3" y="56"/>
                    <a:pt x="4" y="56"/>
                  </a:cubicBezTo>
                  <a:cubicBezTo>
                    <a:pt x="16" y="56"/>
                    <a:pt x="16" y="56"/>
                    <a:pt x="16" y="56"/>
                  </a:cubicBezTo>
                  <a:cubicBezTo>
                    <a:pt x="20" y="56"/>
                    <a:pt x="20" y="56"/>
                    <a:pt x="20" y="56"/>
                  </a:cubicBezTo>
                  <a:cubicBezTo>
                    <a:pt x="23" y="56"/>
                    <a:pt x="23" y="56"/>
                    <a:pt x="23" y="56"/>
                  </a:cubicBezTo>
                  <a:cubicBezTo>
                    <a:pt x="28" y="68"/>
                    <a:pt x="28" y="68"/>
                    <a:pt x="28" y="68"/>
                  </a:cubicBezTo>
                  <a:cubicBezTo>
                    <a:pt x="30" y="70"/>
                    <a:pt x="32" y="72"/>
                    <a:pt x="35" y="72"/>
                  </a:cubicBezTo>
                  <a:cubicBezTo>
                    <a:pt x="63" y="72"/>
                    <a:pt x="63" y="72"/>
                    <a:pt x="63" y="72"/>
                  </a:cubicBezTo>
                  <a:cubicBezTo>
                    <a:pt x="66" y="72"/>
                    <a:pt x="68" y="70"/>
                    <a:pt x="70" y="68"/>
                  </a:cubicBezTo>
                  <a:cubicBezTo>
                    <a:pt x="75" y="56"/>
                    <a:pt x="75" y="56"/>
                    <a:pt x="75" y="56"/>
                  </a:cubicBezTo>
                  <a:cubicBezTo>
                    <a:pt x="78" y="56"/>
                    <a:pt x="78" y="56"/>
                    <a:pt x="78" y="56"/>
                  </a:cubicBezTo>
                  <a:cubicBezTo>
                    <a:pt x="82" y="56"/>
                    <a:pt x="82" y="56"/>
                    <a:pt x="82" y="56"/>
                  </a:cubicBezTo>
                  <a:cubicBezTo>
                    <a:pt x="94" y="56"/>
                    <a:pt x="94" y="56"/>
                    <a:pt x="94" y="56"/>
                  </a:cubicBezTo>
                  <a:cubicBezTo>
                    <a:pt x="95" y="56"/>
                    <a:pt x="96" y="55"/>
                    <a:pt x="97" y="54"/>
                  </a:cubicBezTo>
                  <a:cubicBezTo>
                    <a:pt x="98" y="53"/>
                    <a:pt x="98" y="52"/>
                    <a:pt x="98" y="51"/>
                  </a:cubicBezTo>
                  <a:cubicBezTo>
                    <a:pt x="84" y="3"/>
                    <a:pt x="84" y="3"/>
                    <a:pt x="84" y="3"/>
                  </a:cubicBezTo>
                  <a:cubicBezTo>
                    <a:pt x="83" y="1"/>
                    <a:pt x="82" y="0"/>
                    <a:pt x="80" y="0"/>
                  </a:cubicBezTo>
                  <a:close/>
                  <a:moveTo>
                    <a:pt x="82" y="48"/>
                  </a:moveTo>
                  <a:cubicBezTo>
                    <a:pt x="75" y="48"/>
                    <a:pt x="75" y="48"/>
                    <a:pt x="75" y="48"/>
                  </a:cubicBezTo>
                  <a:cubicBezTo>
                    <a:pt x="72" y="48"/>
                    <a:pt x="70" y="50"/>
                    <a:pt x="68" y="52"/>
                  </a:cubicBezTo>
                  <a:cubicBezTo>
                    <a:pt x="63" y="64"/>
                    <a:pt x="63" y="64"/>
                    <a:pt x="63" y="64"/>
                  </a:cubicBezTo>
                  <a:cubicBezTo>
                    <a:pt x="35" y="64"/>
                    <a:pt x="35" y="64"/>
                    <a:pt x="35" y="64"/>
                  </a:cubicBezTo>
                  <a:cubicBezTo>
                    <a:pt x="30" y="52"/>
                    <a:pt x="30" y="52"/>
                    <a:pt x="30" y="52"/>
                  </a:cubicBezTo>
                  <a:cubicBezTo>
                    <a:pt x="28" y="50"/>
                    <a:pt x="26" y="48"/>
                    <a:pt x="23" y="48"/>
                  </a:cubicBezTo>
                  <a:cubicBezTo>
                    <a:pt x="16" y="48"/>
                    <a:pt x="16" y="48"/>
                    <a:pt x="16" y="48"/>
                  </a:cubicBezTo>
                  <a:cubicBezTo>
                    <a:pt x="6" y="48"/>
                    <a:pt x="6" y="48"/>
                    <a:pt x="6" y="48"/>
                  </a:cubicBezTo>
                  <a:cubicBezTo>
                    <a:pt x="18" y="4"/>
                    <a:pt x="18" y="4"/>
                    <a:pt x="18" y="4"/>
                  </a:cubicBezTo>
                  <a:cubicBezTo>
                    <a:pt x="80" y="4"/>
                    <a:pt x="80" y="4"/>
                    <a:pt x="80" y="4"/>
                  </a:cubicBezTo>
                  <a:cubicBezTo>
                    <a:pt x="92" y="48"/>
                    <a:pt x="92" y="48"/>
                    <a:pt x="92" y="48"/>
                  </a:cubicBezTo>
                  <a:lnTo>
                    <a:pt x="82"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endParaRPr>
            </a:p>
          </p:txBody>
        </p:sp>
      </p:grpSp>
      <p:grpSp>
        <p:nvGrpSpPr>
          <p:cNvPr id="68" name="Group 30"/>
          <p:cNvGrpSpPr/>
          <p:nvPr/>
        </p:nvGrpSpPr>
        <p:grpSpPr>
          <a:xfrm>
            <a:off x="4409879" y="3650181"/>
            <a:ext cx="423143" cy="371105"/>
            <a:chOff x="3175" y="-1587"/>
            <a:chExt cx="490538" cy="430212"/>
          </a:xfrm>
          <a:gradFill>
            <a:gsLst>
              <a:gs pos="0">
                <a:srgbClr val="067FC9"/>
              </a:gs>
              <a:gs pos="100000">
                <a:srgbClr val="00B2CA"/>
              </a:gs>
            </a:gsLst>
            <a:lin ang="2700000" scaled="1"/>
          </a:gradFill>
        </p:grpSpPr>
        <p:sp>
          <p:nvSpPr>
            <p:cNvPr id="69" name="Freeform 175"/>
            <p:cNvSpPr>
              <a:spLocks noEditPoints="1"/>
            </p:cNvSpPr>
            <p:nvPr/>
          </p:nvSpPr>
          <p:spPr bwMode="auto">
            <a:xfrm>
              <a:off x="3175" y="-1587"/>
              <a:ext cx="490538" cy="430212"/>
            </a:xfrm>
            <a:custGeom>
              <a:avLst/>
              <a:gdLst>
                <a:gd name="T0" fmla="*/ 128 w 128"/>
                <a:gd name="T1" fmla="*/ 66 h 112"/>
                <a:gd name="T2" fmla="*/ 112 w 128"/>
                <a:gd name="T3" fmla="*/ 6 h 112"/>
                <a:gd name="T4" fmla="*/ 104 w 128"/>
                <a:gd name="T5" fmla="*/ 0 h 112"/>
                <a:gd name="T6" fmla="*/ 64 w 128"/>
                <a:gd name="T7" fmla="*/ 0 h 112"/>
                <a:gd name="T8" fmla="*/ 24 w 128"/>
                <a:gd name="T9" fmla="*/ 0 h 112"/>
                <a:gd name="T10" fmla="*/ 16 w 128"/>
                <a:gd name="T11" fmla="*/ 6 h 112"/>
                <a:gd name="T12" fmla="*/ 0 w 128"/>
                <a:gd name="T13" fmla="*/ 66 h 112"/>
                <a:gd name="T14" fmla="*/ 0 w 128"/>
                <a:gd name="T15" fmla="*/ 68 h 112"/>
                <a:gd name="T16" fmla="*/ 0 w 128"/>
                <a:gd name="T17" fmla="*/ 96 h 112"/>
                <a:gd name="T18" fmla="*/ 16 w 128"/>
                <a:gd name="T19" fmla="*/ 112 h 112"/>
                <a:gd name="T20" fmla="*/ 112 w 128"/>
                <a:gd name="T21" fmla="*/ 112 h 112"/>
                <a:gd name="T22" fmla="*/ 128 w 128"/>
                <a:gd name="T23" fmla="*/ 96 h 112"/>
                <a:gd name="T24" fmla="*/ 128 w 128"/>
                <a:gd name="T25" fmla="*/ 68 h 112"/>
                <a:gd name="T26" fmla="*/ 128 w 128"/>
                <a:gd name="T27" fmla="*/ 66 h 112"/>
                <a:gd name="T28" fmla="*/ 120 w 128"/>
                <a:gd name="T29" fmla="*/ 96 h 112"/>
                <a:gd name="T30" fmla="*/ 112 w 128"/>
                <a:gd name="T31" fmla="*/ 104 h 112"/>
                <a:gd name="T32" fmla="*/ 16 w 128"/>
                <a:gd name="T33" fmla="*/ 104 h 112"/>
                <a:gd name="T34" fmla="*/ 8 w 128"/>
                <a:gd name="T35" fmla="*/ 96 h 112"/>
                <a:gd name="T36" fmla="*/ 8 w 128"/>
                <a:gd name="T37" fmla="*/ 68 h 112"/>
                <a:gd name="T38" fmla="*/ 24 w 128"/>
                <a:gd name="T39" fmla="*/ 8 h 112"/>
                <a:gd name="T40" fmla="*/ 104 w 128"/>
                <a:gd name="T41" fmla="*/ 8 h 112"/>
                <a:gd name="T42" fmla="*/ 120 w 128"/>
                <a:gd name="T43" fmla="*/ 68 h 112"/>
                <a:gd name="T44" fmla="*/ 120 w 128"/>
                <a:gd name="T45"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66"/>
                  </a:moveTo>
                  <a:cubicBezTo>
                    <a:pt x="112" y="6"/>
                    <a:pt x="112" y="6"/>
                    <a:pt x="112" y="6"/>
                  </a:cubicBezTo>
                  <a:cubicBezTo>
                    <a:pt x="111" y="2"/>
                    <a:pt x="108" y="0"/>
                    <a:pt x="104" y="0"/>
                  </a:cubicBezTo>
                  <a:cubicBezTo>
                    <a:pt x="64" y="0"/>
                    <a:pt x="64" y="0"/>
                    <a:pt x="64" y="0"/>
                  </a:cubicBezTo>
                  <a:cubicBezTo>
                    <a:pt x="24" y="0"/>
                    <a:pt x="24" y="0"/>
                    <a:pt x="24" y="0"/>
                  </a:cubicBezTo>
                  <a:cubicBezTo>
                    <a:pt x="20" y="0"/>
                    <a:pt x="17" y="2"/>
                    <a:pt x="16" y="6"/>
                  </a:cubicBezTo>
                  <a:cubicBezTo>
                    <a:pt x="0" y="66"/>
                    <a:pt x="0" y="66"/>
                    <a:pt x="0" y="66"/>
                  </a:cubicBezTo>
                  <a:cubicBezTo>
                    <a:pt x="0" y="67"/>
                    <a:pt x="0" y="67"/>
                    <a:pt x="0" y="68"/>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68"/>
                    <a:pt x="128" y="68"/>
                    <a:pt x="128" y="68"/>
                  </a:cubicBezTo>
                  <a:cubicBezTo>
                    <a:pt x="128" y="67"/>
                    <a:pt x="128" y="67"/>
                    <a:pt x="128" y="66"/>
                  </a:cubicBezTo>
                  <a:close/>
                  <a:moveTo>
                    <a:pt x="120" y="96"/>
                  </a:moveTo>
                  <a:cubicBezTo>
                    <a:pt x="120" y="100"/>
                    <a:pt x="116" y="104"/>
                    <a:pt x="112" y="104"/>
                  </a:cubicBezTo>
                  <a:cubicBezTo>
                    <a:pt x="16" y="104"/>
                    <a:pt x="16" y="104"/>
                    <a:pt x="16" y="104"/>
                  </a:cubicBezTo>
                  <a:cubicBezTo>
                    <a:pt x="12" y="104"/>
                    <a:pt x="8" y="100"/>
                    <a:pt x="8" y="96"/>
                  </a:cubicBezTo>
                  <a:cubicBezTo>
                    <a:pt x="8" y="68"/>
                    <a:pt x="8" y="68"/>
                    <a:pt x="8" y="68"/>
                  </a:cubicBezTo>
                  <a:cubicBezTo>
                    <a:pt x="24" y="8"/>
                    <a:pt x="24" y="8"/>
                    <a:pt x="24" y="8"/>
                  </a:cubicBezTo>
                  <a:cubicBezTo>
                    <a:pt x="104" y="8"/>
                    <a:pt x="104" y="8"/>
                    <a:pt x="104" y="8"/>
                  </a:cubicBezTo>
                  <a:cubicBezTo>
                    <a:pt x="120" y="68"/>
                    <a:pt x="120" y="68"/>
                    <a:pt x="120" y="68"/>
                  </a:cubicBezTo>
                  <a:lnTo>
                    <a:pt x="12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endParaRPr>
            </a:p>
          </p:txBody>
        </p:sp>
        <p:sp>
          <p:nvSpPr>
            <p:cNvPr id="70" name="Freeform 176"/>
            <p:cNvSpPr>
              <a:spLocks noEditPoints="1"/>
            </p:cNvSpPr>
            <p:nvPr/>
          </p:nvSpPr>
          <p:spPr bwMode="auto">
            <a:xfrm>
              <a:off x="60325" y="58738"/>
              <a:ext cx="374650" cy="277812"/>
            </a:xfrm>
            <a:custGeom>
              <a:avLst/>
              <a:gdLst>
                <a:gd name="T0" fmla="*/ 80 w 98"/>
                <a:gd name="T1" fmla="*/ 0 h 72"/>
                <a:gd name="T2" fmla="*/ 18 w 98"/>
                <a:gd name="T3" fmla="*/ 0 h 72"/>
                <a:gd name="T4" fmla="*/ 14 w 98"/>
                <a:gd name="T5" fmla="*/ 3 h 72"/>
                <a:gd name="T6" fmla="*/ 0 w 98"/>
                <a:gd name="T7" fmla="*/ 51 h 72"/>
                <a:gd name="T8" fmla="*/ 1 w 98"/>
                <a:gd name="T9" fmla="*/ 54 h 72"/>
                <a:gd name="T10" fmla="*/ 4 w 98"/>
                <a:gd name="T11" fmla="*/ 56 h 72"/>
                <a:gd name="T12" fmla="*/ 16 w 98"/>
                <a:gd name="T13" fmla="*/ 56 h 72"/>
                <a:gd name="T14" fmla="*/ 20 w 98"/>
                <a:gd name="T15" fmla="*/ 56 h 72"/>
                <a:gd name="T16" fmla="*/ 23 w 98"/>
                <a:gd name="T17" fmla="*/ 56 h 72"/>
                <a:gd name="T18" fmla="*/ 28 w 98"/>
                <a:gd name="T19" fmla="*/ 68 h 72"/>
                <a:gd name="T20" fmla="*/ 35 w 98"/>
                <a:gd name="T21" fmla="*/ 72 h 72"/>
                <a:gd name="T22" fmla="*/ 63 w 98"/>
                <a:gd name="T23" fmla="*/ 72 h 72"/>
                <a:gd name="T24" fmla="*/ 70 w 98"/>
                <a:gd name="T25" fmla="*/ 68 h 72"/>
                <a:gd name="T26" fmla="*/ 75 w 98"/>
                <a:gd name="T27" fmla="*/ 56 h 72"/>
                <a:gd name="T28" fmla="*/ 78 w 98"/>
                <a:gd name="T29" fmla="*/ 56 h 72"/>
                <a:gd name="T30" fmla="*/ 82 w 98"/>
                <a:gd name="T31" fmla="*/ 56 h 72"/>
                <a:gd name="T32" fmla="*/ 94 w 98"/>
                <a:gd name="T33" fmla="*/ 56 h 72"/>
                <a:gd name="T34" fmla="*/ 97 w 98"/>
                <a:gd name="T35" fmla="*/ 54 h 72"/>
                <a:gd name="T36" fmla="*/ 98 w 98"/>
                <a:gd name="T37" fmla="*/ 51 h 72"/>
                <a:gd name="T38" fmla="*/ 84 w 98"/>
                <a:gd name="T39" fmla="*/ 3 h 72"/>
                <a:gd name="T40" fmla="*/ 80 w 98"/>
                <a:gd name="T41" fmla="*/ 0 h 72"/>
                <a:gd name="T42" fmla="*/ 82 w 98"/>
                <a:gd name="T43" fmla="*/ 48 h 72"/>
                <a:gd name="T44" fmla="*/ 75 w 98"/>
                <a:gd name="T45" fmla="*/ 48 h 72"/>
                <a:gd name="T46" fmla="*/ 68 w 98"/>
                <a:gd name="T47" fmla="*/ 52 h 72"/>
                <a:gd name="T48" fmla="*/ 63 w 98"/>
                <a:gd name="T49" fmla="*/ 64 h 72"/>
                <a:gd name="T50" fmla="*/ 35 w 98"/>
                <a:gd name="T51" fmla="*/ 64 h 72"/>
                <a:gd name="T52" fmla="*/ 30 w 98"/>
                <a:gd name="T53" fmla="*/ 52 h 72"/>
                <a:gd name="T54" fmla="*/ 23 w 98"/>
                <a:gd name="T55" fmla="*/ 48 h 72"/>
                <a:gd name="T56" fmla="*/ 16 w 98"/>
                <a:gd name="T57" fmla="*/ 48 h 72"/>
                <a:gd name="T58" fmla="*/ 6 w 98"/>
                <a:gd name="T59" fmla="*/ 48 h 72"/>
                <a:gd name="T60" fmla="*/ 18 w 98"/>
                <a:gd name="T61" fmla="*/ 4 h 72"/>
                <a:gd name="T62" fmla="*/ 80 w 98"/>
                <a:gd name="T63" fmla="*/ 4 h 72"/>
                <a:gd name="T64" fmla="*/ 92 w 98"/>
                <a:gd name="T65" fmla="*/ 48 h 72"/>
                <a:gd name="T66" fmla="*/ 82 w 98"/>
                <a:gd name="T67"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2">
                  <a:moveTo>
                    <a:pt x="80" y="0"/>
                  </a:moveTo>
                  <a:cubicBezTo>
                    <a:pt x="18" y="0"/>
                    <a:pt x="18" y="0"/>
                    <a:pt x="18" y="0"/>
                  </a:cubicBezTo>
                  <a:cubicBezTo>
                    <a:pt x="16" y="0"/>
                    <a:pt x="15" y="1"/>
                    <a:pt x="14" y="3"/>
                  </a:cubicBezTo>
                  <a:cubicBezTo>
                    <a:pt x="0" y="51"/>
                    <a:pt x="0" y="51"/>
                    <a:pt x="0" y="51"/>
                  </a:cubicBezTo>
                  <a:cubicBezTo>
                    <a:pt x="0" y="52"/>
                    <a:pt x="0" y="53"/>
                    <a:pt x="1" y="54"/>
                  </a:cubicBezTo>
                  <a:cubicBezTo>
                    <a:pt x="2" y="55"/>
                    <a:pt x="3" y="56"/>
                    <a:pt x="4" y="56"/>
                  </a:cubicBezTo>
                  <a:cubicBezTo>
                    <a:pt x="16" y="56"/>
                    <a:pt x="16" y="56"/>
                    <a:pt x="16" y="56"/>
                  </a:cubicBezTo>
                  <a:cubicBezTo>
                    <a:pt x="20" y="56"/>
                    <a:pt x="20" y="56"/>
                    <a:pt x="20" y="56"/>
                  </a:cubicBezTo>
                  <a:cubicBezTo>
                    <a:pt x="23" y="56"/>
                    <a:pt x="23" y="56"/>
                    <a:pt x="23" y="56"/>
                  </a:cubicBezTo>
                  <a:cubicBezTo>
                    <a:pt x="28" y="68"/>
                    <a:pt x="28" y="68"/>
                    <a:pt x="28" y="68"/>
                  </a:cubicBezTo>
                  <a:cubicBezTo>
                    <a:pt x="30" y="70"/>
                    <a:pt x="32" y="72"/>
                    <a:pt x="35" y="72"/>
                  </a:cubicBezTo>
                  <a:cubicBezTo>
                    <a:pt x="63" y="72"/>
                    <a:pt x="63" y="72"/>
                    <a:pt x="63" y="72"/>
                  </a:cubicBezTo>
                  <a:cubicBezTo>
                    <a:pt x="66" y="72"/>
                    <a:pt x="68" y="70"/>
                    <a:pt x="70" y="68"/>
                  </a:cubicBezTo>
                  <a:cubicBezTo>
                    <a:pt x="75" y="56"/>
                    <a:pt x="75" y="56"/>
                    <a:pt x="75" y="56"/>
                  </a:cubicBezTo>
                  <a:cubicBezTo>
                    <a:pt x="78" y="56"/>
                    <a:pt x="78" y="56"/>
                    <a:pt x="78" y="56"/>
                  </a:cubicBezTo>
                  <a:cubicBezTo>
                    <a:pt x="82" y="56"/>
                    <a:pt x="82" y="56"/>
                    <a:pt x="82" y="56"/>
                  </a:cubicBezTo>
                  <a:cubicBezTo>
                    <a:pt x="94" y="56"/>
                    <a:pt x="94" y="56"/>
                    <a:pt x="94" y="56"/>
                  </a:cubicBezTo>
                  <a:cubicBezTo>
                    <a:pt x="95" y="56"/>
                    <a:pt x="96" y="55"/>
                    <a:pt x="97" y="54"/>
                  </a:cubicBezTo>
                  <a:cubicBezTo>
                    <a:pt x="98" y="53"/>
                    <a:pt x="98" y="52"/>
                    <a:pt x="98" y="51"/>
                  </a:cubicBezTo>
                  <a:cubicBezTo>
                    <a:pt x="84" y="3"/>
                    <a:pt x="84" y="3"/>
                    <a:pt x="84" y="3"/>
                  </a:cubicBezTo>
                  <a:cubicBezTo>
                    <a:pt x="83" y="1"/>
                    <a:pt x="82" y="0"/>
                    <a:pt x="80" y="0"/>
                  </a:cubicBezTo>
                  <a:close/>
                  <a:moveTo>
                    <a:pt x="82" y="48"/>
                  </a:moveTo>
                  <a:cubicBezTo>
                    <a:pt x="75" y="48"/>
                    <a:pt x="75" y="48"/>
                    <a:pt x="75" y="48"/>
                  </a:cubicBezTo>
                  <a:cubicBezTo>
                    <a:pt x="72" y="48"/>
                    <a:pt x="70" y="50"/>
                    <a:pt x="68" y="52"/>
                  </a:cubicBezTo>
                  <a:cubicBezTo>
                    <a:pt x="63" y="64"/>
                    <a:pt x="63" y="64"/>
                    <a:pt x="63" y="64"/>
                  </a:cubicBezTo>
                  <a:cubicBezTo>
                    <a:pt x="35" y="64"/>
                    <a:pt x="35" y="64"/>
                    <a:pt x="35" y="64"/>
                  </a:cubicBezTo>
                  <a:cubicBezTo>
                    <a:pt x="30" y="52"/>
                    <a:pt x="30" y="52"/>
                    <a:pt x="30" y="52"/>
                  </a:cubicBezTo>
                  <a:cubicBezTo>
                    <a:pt x="28" y="50"/>
                    <a:pt x="26" y="48"/>
                    <a:pt x="23" y="48"/>
                  </a:cubicBezTo>
                  <a:cubicBezTo>
                    <a:pt x="16" y="48"/>
                    <a:pt x="16" y="48"/>
                    <a:pt x="16" y="48"/>
                  </a:cubicBezTo>
                  <a:cubicBezTo>
                    <a:pt x="6" y="48"/>
                    <a:pt x="6" y="48"/>
                    <a:pt x="6" y="48"/>
                  </a:cubicBezTo>
                  <a:cubicBezTo>
                    <a:pt x="18" y="4"/>
                    <a:pt x="18" y="4"/>
                    <a:pt x="18" y="4"/>
                  </a:cubicBezTo>
                  <a:cubicBezTo>
                    <a:pt x="80" y="4"/>
                    <a:pt x="80" y="4"/>
                    <a:pt x="80" y="4"/>
                  </a:cubicBezTo>
                  <a:cubicBezTo>
                    <a:pt x="92" y="48"/>
                    <a:pt x="92" y="48"/>
                    <a:pt x="92" y="48"/>
                  </a:cubicBezTo>
                  <a:lnTo>
                    <a:pt x="82"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endParaRPr>
            </a:p>
          </p:txBody>
        </p:sp>
      </p:grpSp>
      <p:grpSp>
        <p:nvGrpSpPr>
          <p:cNvPr id="71" name="组合 70"/>
          <p:cNvGrpSpPr/>
          <p:nvPr/>
        </p:nvGrpSpPr>
        <p:grpSpPr>
          <a:xfrm>
            <a:off x="4043036" y="2469109"/>
            <a:ext cx="1277514" cy="1277511"/>
            <a:chOff x="304800" y="673100"/>
            <a:chExt cx="4000500" cy="4000500"/>
          </a:xfrm>
          <a:effectLst>
            <a:outerShdw blurRad="444500" dist="254000" dir="8100000" algn="tr" rotWithShape="0">
              <a:prstClr val="black">
                <a:alpha val="50000"/>
              </a:prstClr>
            </a:outerShdw>
          </a:effectLst>
        </p:grpSpPr>
        <p:sp>
          <p:nvSpPr>
            <p:cNvPr id="72" name="同心圆 7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a typeface="宋体"/>
              </a:endParaRPr>
            </a:p>
          </p:txBody>
        </p:sp>
        <p:sp>
          <p:nvSpPr>
            <p:cNvPr id="73" name="椭圆 7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19170">
                <a:defRPr/>
              </a:pPr>
              <a:endParaRPr lang="zh-CN" altLang="en-US" sz="2400" kern="0">
                <a:solidFill>
                  <a:sysClr val="window" lastClr="FFFFFF"/>
                </a:solidFill>
                <a:ea typeface="宋体"/>
              </a:endParaRPr>
            </a:p>
          </p:txBody>
        </p:sp>
      </p:grpSp>
      <p:sp>
        <p:nvSpPr>
          <p:cNvPr id="74" name="TextBox 73"/>
          <p:cNvSpPr txBox="1"/>
          <p:nvPr/>
        </p:nvSpPr>
        <p:spPr>
          <a:xfrm>
            <a:off x="4322556" y="2914959"/>
            <a:ext cx="699099" cy="461665"/>
          </a:xfrm>
          <a:prstGeom prst="rect">
            <a:avLst/>
          </a:prstGeom>
          <a:noFill/>
        </p:spPr>
        <p:txBody>
          <a:bodyPr wrap="square" rtlCol="0">
            <a:spAutoFit/>
          </a:bodyPr>
          <a:lstStyle/>
          <a:p>
            <a:r>
              <a:rPr lang="en-US" altLang="zh-CN" dirty="0" smtClean="0">
                <a:solidFill>
                  <a:srgbClr val="00B0F0"/>
                </a:solidFill>
                <a:latin typeface="+mj-ea"/>
                <a:ea typeface="+mj-ea"/>
              </a:rPr>
              <a:t>7</a:t>
            </a:r>
            <a:r>
              <a:rPr lang="zh-CN" altLang="en-US" dirty="0" smtClean="0">
                <a:solidFill>
                  <a:srgbClr val="00B0F0"/>
                </a:solidFill>
                <a:latin typeface="+mj-ea"/>
                <a:ea typeface="+mj-ea"/>
              </a:rPr>
              <a:t>月</a:t>
            </a:r>
            <a:endParaRPr lang="zh-CN" altLang="en-US" dirty="0">
              <a:solidFill>
                <a:srgbClr val="00B0F0"/>
              </a:solidFill>
              <a:latin typeface="+mj-ea"/>
              <a:ea typeface="+mj-ea"/>
            </a:endParaRPr>
          </a:p>
        </p:txBody>
      </p:sp>
      <p:sp>
        <p:nvSpPr>
          <p:cNvPr id="75" name="TextBox 27"/>
          <p:cNvSpPr txBox="1"/>
          <p:nvPr/>
        </p:nvSpPr>
        <p:spPr>
          <a:xfrm>
            <a:off x="4133909" y="848809"/>
            <a:ext cx="1374830" cy="1492741"/>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燃气保险推广销售数量为</a:t>
            </a:r>
            <a:r>
              <a:rPr lang="en-US" altLang="zh-CN" sz="1400" kern="0" dirty="0" smtClean="0">
                <a:solidFill>
                  <a:prstClr val="black">
                    <a:lumMod val="85000"/>
                    <a:lumOff val="15000"/>
                  </a:prstClr>
                </a:solidFill>
                <a:latin typeface="微软雅黑" pitchFamily="34" charset="-122"/>
              </a:rPr>
              <a:t>683</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15520.00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sp>
        <p:nvSpPr>
          <p:cNvPr id="76" name="Freeform 50"/>
          <p:cNvSpPr>
            <a:spLocks noEditPoints="1"/>
          </p:cNvSpPr>
          <p:nvPr/>
        </p:nvSpPr>
        <p:spPr bwMode="auto">
          <a:xfrm>
            <a:off x="9381735" y="4109036"/>
            <a:ext cx="349097" cy="439700"/>
          </a:xfrm>
          <a:custGeom>
            <a:avLst/>
            <a:gdLst/>
            <a:ahLst/>
            <a:cxnLst>
              <a:cxn ang="0">
                <a:pos x="187" y="135"/>
              </a:cxn>
              <a:cxn ang="0">
                <a:pos x="44" y="135"/>
              </a:cxn>
              <a:cxn ang="0">
                <a:pos x="44" y="156"/>
              </a:cxn>
              <a:cxn ang="0">
                <a:pos x="187" y="156"/>
              </a:cxn>
              <a:cxn ang="0">
                <a:pos x="187" y="135"/>
              </a:cxn>
              <a:cxn ang="0">
                <a:pos x="187" y="95"/>
              </a:cxn>
              <a:cxn ang="0">
                <a:pos x="44" y="95"/>
              </a:cxn>
              <a:cxn ang="0">
                <a:pos x="44" y="115"/>
              </a:cxn>
              <a:cxn ang="0">
                <a:pos x="187" y="115"/>
              </a:cxn>
              <a:cxn ang="0">
                <a:pos x="187" y="95"/>
              </a:cxn>
              <a:cxn ang="0">
                <a:pos x="187" y="54"/>
              </a:cxn>
              <a:cxn ang="0">
                <a:pos x="44" y="54"/>
              </a:cxn>
              <a:cxn ang="0">
                <a:pos x="44" y="75"/>
              </a:cxn>
              <a:cxn ang="0">
                <a:pos x="187" y="75"/>
              </a:cxn>
              <a:cxn ang="0">
                <a:pos x="187" y="54"/>
              </a:cxn>
              <a:cxn ang="0">
                <a:pos x="44" y="196"/>
              </a:cxn>
              <a:cxn ang="0">
                <a:pos x="116" y="196"/>
              </a:cxn>
              <a:cxn ang="0">
                <a:pos x="116" y="176"/>
              </a:cxn>
              <a:cxn ang="0">
                <a:pos x="44" y="176"/>
              </a:cxn>
              <a:cxn ang="0">
                <a:pos x="44" y="196"/>
              </a:cxn>
              <a:cxn ang="0">
                <a:pos x="233" y="29"/>
              </a:cxn>
              <a:cxn ang="0">
                <a:pos x="233" y="0"/>
              </a:cxn>
              <a:cxn ang="0">
                <a:pos x="0" y="0"/>
              </a:cxn>
              <a:cxn ang="0">
                <a:pos x="0" y="301"/>
              </a:cxn>
              <a:cxn ang="0">
                <a:pos x="29" y="301"/>
              </a:cxn>
              <a:cxn ang="0">
                <a:pos x="29" y="330"/>
              </a:cxn>
              <a:cxn ang="0">
                <a:pos x="262" y="330"/>
              </a:cxn>
              <a:cxn ang="0">
                <a:pos x="262" y="29"/>
              </a:cxn>
              <a:cxn ang="0">
                <a:pos x="233" y="29"/>
              </a:cxn>
              <a:cxn ang="0">
                <a:pos x="15" y="286"/>
              </a:cxn>
              <a:cxn ang="0">
                <a:pos x="15" y="16"/>
              </a:cxn>
              <a:cxn ang="0">
                <a:pos x="216" y="16"/>
              </a:cxn>
              <a:cxn ang="0">
                <a:pos x="216" y="216"/>
              </a:cxn>
              <a:cxn ang="0">
                <a:pos x="148" y="216"/>
              </a:cxn>
              <a:cxn ang="0">
                <a:pos x="148" y="286"/>
              </a:cxn>
              <a:cxn ang="0">
                <a:pos x="15" y="286"/>
              </a:cxn>
              <a:cxn ang="0">
                <a:pos x="245" y="315"/>
              </a:cxn>
              <a:cxn ang="0">
                <a:pos x="44" y="315"/>
              </a:cxn>
              <a:cxn ang="0">
                <a:pos x="44" y="301"/>
              </a:cxn>
              <a:cxn ang="0">
                <a:pos x="155" y="301"/>
              </a:cxn>
              <a:cxn ang="0">
                <a:pos x="233" y="225"/>
              </a:cxn>
              <a:cxn ang="0">
                <a:pos x="233" y="45"/>
              </a:cxn>
              <a:cxn ang="0">
                <a:pos x="245" y="45"/>
              </a:cxn>
              <a:cxn ang="0">
                <a:pos x="245" y="315"/>
              </a:cxn>
            </a:cxnLst>
            <a:rect l="0" t="0" r="r" b="b"/>
            <a:pathLst>
              <a:path w="262" h="330">
                <a:moveTo>
                  <a:pt x="187" y="135"/>
                </a:moveTo>
                <a:lnTo>
                  <a:pt x="44" y="135"/>
                </a:lnTo>
                <a:lnTo>
                  <a:pt x="44" y="156"/>
                </a:lnTo>
                <a:lnTo>
                  <a:pt x="187" y="156"/>
                </a:lnTo>
                <a:lnTo>
                  <a:pt x="187" y="135"/>
                </a:lnTo>
                <a:close/>
                <a:moveTo>
                  <a:pt x="187" y="95"/>
                </a:moveTo>
                <a:lnTo>
                  <a:pt x="44" y="95"/>
                </a:lnTo>
                <a:lnTo>
                  <a:pt x="44" y="115"/>
                </a:lnTo>
                <a:lnTo>
                  <a:pt x="187" y="115"/>
                </a:lnTo>
                <a:lnTo>
                  <a:pt x="187" y="95"/>
                </a:lnTo>
                <a:close/>
                <a:moveTo>
                  <a:pt x="187" y="54"/>
                </a:moveTo>
                <a:lnTo>
                  <a:pt x="44" y="54"/>
                </a:lnTo>
                <a:lnTo>
                  <a:pt x="44" y="75"/>
                </a:lnTo>
                <a:lnTo>
                  <a:pt x="187" y="75"/>
                </a:lnTo>
                <a:lnTo>
                  <a:pt x="187" y="54"/>
                </a:lnTo>
                <a:close/>
                <a:moveTo>
                  <a:pt x="44" y="196"/>
                </a:moveTo>
                <a:lnTo>
                  <a:pt x="116" y="196"/>
                </a:lnTo>
                <a:lnTo>
                  <a:pt x="116" y="176"/>
                </a:lnTo>
                <a:lnTo>
                  <a:pt x="44" y="176"/>
                </a:lnTo>
                <a:lnTo>
                  <a:pt x="44" y="196"/>
                </a:lnTo>
                <a:close/>
                <a:moveTo>
                  <a:pt x="233" y="29"/>
                </a:moveTo>
                <a:lnTo>
                  <a:pt x="233" y="0"/>
                </a:lnTo>
                <a:lnTo>
                  <a:pt x="0" y="0"/>
                </a:lnTo>
                <a:lnTo>
                  <a:pt x="0" y="301"/>
                </a:lnTo>
                <a:lnTo>
                  <a:pt x="29" y="301"/>
                </a:lnTo>
                <a:lnTo>
                  <a:pt x="29" y="330"/>
                </a:lnTo>
                <a:lnTo>
                  <a:pt x="262" y="330"/>
                </a:lnTo>
                <a:lnTo>
                  <a:pt x="262" y="29"/>
                </a:lnTo>
                <a:lnTo>
                  <a:pt x="233" y="29"/>
                </a:lnTo>
                <a:close/>
                <a:moveTo>
                  <a:pt x="15" y="286"/>
                </a:moveTo>
                <a:lnTo>
                  <a:pt x="15" y="16"/>
                </a:lnTo>
                <a:lnTo>
                  <a:pt x="216" y="16"/>
                </a:lnTo>
                <a:lnTo>
                  <a:pt x="216" y="216"/>
                </a:lnTo>
                <a:lnTo>
                  <a:pt x="148" y="216"/>
                </a:lnTo>
                <a:lnTo>
                  <a:pt x="148" y="286"/>
                </a:lnTo>
                <a:lnTo>
                  <a:pt x="15" y="286"/>
                </a:lnTo>
                <a:close/>
                <a:moveTo>
                  <a:pt x="245" y="315"/>
                </a:moveTo>
                <a:lnTo>
                  <a:pt x="44" y="315"/>
                </a:lnTo>
                <a:lnTo>
                  <a:pt x="44" y="301"/>
                </a:lnTo>
                <a:lnTo>
                  <a:pt x="155" y="301"/>
                </a:lnTo>
                <a:lnTo>
                  <a:pt x="233" y="225"/>
                </a:lnTo>
                <a:lnTo>
                  <a:pt x="233" y="45"/>
                </a:lnTo>
                <a:lnTo>
                  <a:pt x="245" y="45"/>
                </a:lnTo>
                <a:lnTo>
                  <a:pt x="245" y="315"/>
                </a:lnTo>
                <a:close/>
              </a:path>
            </a:pathLst>
          </a:custGeom>
          <a:gradFill>
            <a:gsLst>
              <a:gs pos="0">
                <a:srgbClr val="067FC9"/>
              </a:gs>
              <a:gs pos="100000">
                <a:srgbClr val="00B2CA"/>
              </a:gs>
            </a:gsLst>
            <a:lin ang="2700000" scaled="1"/>
          </a:gra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ko-KR" altLang="en-US" sz="1800" b="0" i="0" u="none" strike="noStrike" kern="0" cap="none" spc="0" normalizeH="0" baseline="0" noProof="0" smtClean="0">
              <a:ln>
                <a:noFill/>
              </a:ln>
              <a:solidFill>
                <a:prstClr val="black"/>
              </a:solidFill>
              <a:effectLst/>
              <a:uLnTx/>
              <a:uFillTx/>
            </a:endParaRPr>
          </a:p>
        </p:txBody>
      </p:sp>
      <p:sp>
        <p:nvSpPr>
          <p:cNvPr id="77" name="TextBox 51"/>
          <p:cNvSpPr txBox="1"/>
          <p:nvPr/>
        </p:nvSpPr>
        <p:spPr>
          <a:xfrm>
            <a:off x="161923" y="3197598"/>
            <a:ext cx="1279738" cy="461665"/>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altLang="zh-CN" dirty="0" smtClean="0">
                <a:solidFill>
                  <a:srgbClr val="FF0000"/>
                </a:solidFill>
                <a:latin typeface="+mj-ea"/>
                <a:ea typeface="+mj-ea"/>
              </a:rPr>
              <a:t>3380.00</a:t>
            </a:r>
            <a:endParaRPr lang="zh-CN" altLang="en-US" dirty="0">
              <a:solidFill>
                <a:srgbClr val="FF0000"/>
              </a:solidFill>
              <a:latin typeface="+mj-ea"/>
              <a:ea typeface="+mj-ea"/>
            </a:endParaRPr>
          </a:p>
        </p:txBody>
      </p:sp>
      <p:sp>
        <p:nvSpPr>
          <p:cNvPr id="78" name="TextBox 51"/>
          <p:cNvSpPr txBox="1"/>
          <p:nvPr/>
        </p:nvSpPr>
        <p:spPr>
          <a:xfrm>
            <a:off x="1208335" y="4670105"/>
            <a:ext cx="1279738" cy="461665"/>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altLang="zh-CN" dirty="0" smtClean="0">
                <a:solidFill>
                  <a:srgbClr val="FFC000"/>
                </a:solidFill>
                <a:latin typeface="+mj-ea"/>
                <a:ea typeface="+mj-ea"/>
              </a:rPr>
              <a:t>7120.00</a:t>
            </a:r>
            <a:endParaRPr lang="zh-CN" altLang="en-US" dirty="0">
              <a:solidFill>
                <a:srgbClr val="FFC000"/>
              </a:solidFill>
              <a:latin typeface="+mj-ea"/>
              <a:ea typeface="+mj-ea"/>
            </a:endParaRPr>
          </a:p>
        </p:txBody>
      </p:sp>
      <p:sp>
        <p:nvSpPr>
          <p:cNvPr id="79" name="TextBox 51"/>
          <p:cNvSpPr txBox="1"/>
          <p:nvPr/>
        </p:nvSpPr>
        <p:spPr>
          <a:xfrm>
            <a:off x="1918535" y="2947453"/>
            <a:ext cx="1437821" cy="461665"/>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altLang="zh-CN" dirty="0" smtClean="0">
                <a:solidFill>
                  <a:srgbClr val="92D050"/>
                </a:solidFill>
                <a:latin typeface="+mj-ea"/>
                <a:ea typeface="+mj-ea"/>
              </a:rPr>
              <a:t>15880.00</a:t>
            </a:r>
            <a:endParaRPr lang="zh-CN" altLang="en-US" dirty="0">
              <a:solidFill>
                <a:srgbClr val="92D050"/>
              </a:solidFill>
              <a:latin typeface="+mj-ea"/>
              <a:ea typeface="+mj-ea"/>
            </a:endParaRPr>
          </a:p>
        </p:txBody>
      </p:sp>
      <p:sp>
        <p:nvSpPr>
          <p:cNvPr id="80" name="TextBox 51"/>
          <p:cNvSpPr txBox="1"/>
          <p:nvPr/>
        </p:nvSpPr>
        <p:spPr>
          <a:xfrm>
            <a:off x="3118829" y="4277422"/>
            <a:ext cx="1437821" cy="461665"/>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n-US" altLang="zh-CN" dirty="0" smtClean="0">
                <a:solidFill>
                  <a:srgbClr val="7030A0"/>
                </a:solidFill>
                <a:latin typeface="+mj-ea"/>
                <a:ea typeface="+mj-ea"/>
              </a:rPr>
              <a:t>34340.00</a:t>
            </a:r>
            <a:endParaRPr lang="zh-CN" altLang="en-US" dirty="0">
              <a:solidFill>
                <a:srgbClr val="7030A0"/>
              </a:solidFill>
              <a:latin typeface="+mj-ea"/>
              <a:ea typeface="+mj-ea"/>
            </a:endParaRPr>
          </a:p>
        </p:txBody>
      </p:sp>
      <p:sp>
        <p:nvSpPr>
          <p:cNvPr id="81" name="TextBox 51"/>
          <p:cNvSpPr txBox="1"/>
          <p:nvPr/>
        </p:nvSpPr>
        <p:spPr>
          <a:xfrm>
            <a:off x="4070918" y="2063208"/>
            <a:ext cx="1437821" cy="461665"/>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r>
              <a:rPr lang="en-US" altLang="zh-CN" dirty="0" smtClean="0">
                <a:solidFill>
                  <a:srgbClr val="00B0F0"/>
                </a:solidFill>
                <a:latin typeface="+mj-ea"/>
                <a:ea typeface="+mj-ea"/>
              </a:rPr>
              <a:t>15520.00</a:t>
            </a:r>
            <a:endParaRPr lang="zh-CN" altLang="en-US" dirty="0">
              <a:solidFill>
                <a:srgbClr val="00B0F0"/>
              </a:solidFill>
              <a:latin typeface="+mj-ea"/>
              <a:ea typeface="+mj-ea"/>
            </a:endParaRPr>
          </a:p>
        </p:txBody>
      </p:sp>
      <p:grpSp>
        <p:nvGrpSpPr>
          <p:cNvPr id="82" name="组合 81"/>
          <p:cNvGrpSpPr/>
          <p:nvPr/>
        </p:nvGrpSpPr>
        <p:grpSpPr>
          <a:xfrm>
            <a:off x="5041030" y="2789279"/>
            <a:ext cx="1277514" cy="1277511"/>
            <a:chOff x="304800" y="673100"/>
            <a:chExt cx="4000500" cy="4000500"/>
          </a:xfrm>
          <a:effectLst>
            <a:outerShdw blurRad="444500" dist="254000" dir="8100000" algn="tr" rotWithShape="0">
              <a:prstClr val="black">
                <a:alpha val="50000"/>
              </a:prstClr>
            </a:outerShdw>
          </a:effectLst>
        </p:grpSpPr>
        <p:sp>
          <p:nvSpPr>
            <p:cNvPr id="83" name="同心圆 8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a typeface="宋体"/>
              </a:endParaRPr>
            </a:p>
          </p:txBody>
        </p:sp>
        <p:sp>
          <p:nvSpPr>
            <p:cNvPr id="84" name="椭圆 83"/>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19170">
                <a:defRPr/>
              </a:pPr>
              <a:endParaRPr lang="zh-CN" altLang="en-US" sz="2400" kern="0">
                <a:solidFill>
                  <a:sysClr val="window" lastClr="FFFFFF"/>
                </a:solidFill>
                <a:ea typeface="宋体"/>
              </a:endParaRPr>
            </a:p>
          </p:txBody>
        </p:sp>
      </p:grpSp>
      <p:sp>
        <p:nvSpPr>
          <p:cNvPr id="85" name="TextBox 84"/>
          <p:cNvSpPr txBox="1"/>
          <p:nvPr/>
        </p:nvSpPr>
        <p:spPr>
          <a:xfrm>
            <a:off x="5320550" y="3235129"/>
            <a:ext cx="699099" cy="461665"/>
          </a:xfrm>
          <a:prstGeom prst="rect">
            <a:avLst/>
          </a:prstGeom>
          <a:noFill/>
        </p:spPr>
        <p:txBody>
          <a:bodyPr wrap="square" rtlCol="0">
            <a:spAutoFit/>
          </a:bodyPr>
          <a:lstStyle/>
          <a:p>
            <a:r>
              <a:rPr lang="en-US" altLang="zh-CN" dirty="0" smtClean="0">
                <a:solidFill>
                  <a:srgbClr val="00B0F0"/>
                </a:solidFill>
                <a:latin typeface="+mj-ea"/>
                <a:ea typeface="+mj-ea"/>
              </a:rPr>
              <a:t>8</a:t>
            </a:r>
            <a:r>
              <a:rPr lang="zh-CN" altLang="en-US" dirty="0" smtClean="0">
                <a:solidFill>
                  <a:srgbClr val="00B0F0"/>
                </a:solidFill>
                <a:latin typeface="+mj-ea"/>
                <a:ea typeface="+mj-ea"/>
              </a:rPr>
              <a:t>月</a:t>
            </a:r>
            <a:endParaRPr lang="zh-CN" altLang="en-US" dirty="0">
              <a:solidFill>
                <a:srgbClr val="00B0F0"/>
              </a:solidFill>
              <a:latin typeface="+mj-ea"/>
              <a:ea typeface="+mj-ea"/>
            </a:endParaRPr>
          </a:p>
        </p:txBody>
      </p:sp>
      <p:sp>
        <p:nvSpPr>
          <p:cNvPr id="86" name="TextBox 51"/>
          <p:cNvSpPr txBox="1"/>
          <p:nvPr/>
        </p:nvSpPr>
        <p:spPr>
          <a:xfrm>
            <a:off x="4927980" y="4087071"/>
            <a:ext cx="1437821" cy="461665"/>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altLang="zh-CN" dirty="0" smtClean="0">
                <a:solidFill>
                  <a:srgbClr val="92D050"/>
                </a:solidFill>
                <a:latin typeface="+mj-ea"/>
                <a:ea typeface="+mj-ea"/>
              </a:rPr>
              <a:t>6340.00</a:t>
            </a:r>
            <a:endParaRPr lang="zh-CN" altLang="en-US" dirty="0">
              <a:solidFill>
                <a:srgbClr val="92D050"/>
              </a:solidFill>
              <a:latin typeface="+mj-ea"/>
              <a:ea typeface="+mj-ea"/>
            </a:endParaRPr>
          </a:p>
        </p:txBody>
      </p:sp>
      <p:sp>
        <p:nvSpPr>
          <p:cNvPr id="87" name="TextBox 27"/>
          <p:cNvSpPr txBox="1"/>
          <p:nvPr/>
        </p:nvSpPr>
        <p:spPr>
          <a:xfrm>
            <a:off x="5068912" y="4739087"/>
            <a:ext cx="1296889" cy="1492741"/>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燃气保险推广销售数量为</a:t>
            </a:r>
            <a:r>
              <a:rPr lang="en-US" altLang="zh-CN" sz="1400" kern="0" dirty="0" smtClean="0">
                <a:solidFill>
                  <a:prstClr val="black">
                    <a:lumMod val="85000"/>
                    <a:lumOff val="15000"/>
                  </a:prstClr>
                </a:solidFill>
                <a:latin typeface="微软雅黑" pitchFamily="34" charset="-122"/>
              </a:rPr>
              <a:t>141</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6340.00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grpSp>
        <p:nvGrpSpPr>
          <p:cNvPr id="88" name="组合 87"/>
          <p:cNvGrpSpPr/>
          <p:nvPr/>
        </p:nvGrpSpPr>
        <p:grpSpPr>
          <a:xfrm>
            <a:off x="6019649" y="2780193"/>
            <a:ext cx="1079115" cy="1079115"/>
            <a:chOff x="4677858" y="2649672"/>
            <a:chExt cx="809336" cy="809336"/>
          </a:xfrm>
          <a:solidFill>
            <a:srgbClr val="0070C0"/>
          </a:solidFill>
        </p:grpSpPr>
        <p:sp>
          <p:nvSpPr>
            <p:cNvPr id="89" name="椭圆 88"/>
            <p:cNvSpPr/>
            <p:nvPr/>
          </p:nvSpPr>
          <p:spPr>
            <a:xfrm>
              <a:off x="4677858" y="2649672"/>
              <a:ext cx="809336" cy="809336"/>
            </a:xfrm>
            <a:prstGeom prst="ellipse">
              <a:avLst/>
            </a:prstGeom>
            <a:solidFill>
              <a:schemeClr val="bg1"/>
            </a:solidFill>
            <a:ln w="25400" cap="flat" cmpd="sng" algn="ctr">
              <a:noFill/>
              <a:prstDash val="solid"/>
            </a:ln>
            <a:effectLst>
              <a:outerShdw blurRad="444500" dist="254000" dir="8100000" algn="tr" rotWithShape="0">
                <a:prstClr val="black">
                  <a:alpha val="5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 lastClr="FFFFFF"/>
                </a:solidFill>
                <a:effectLst/>
                <a:uLnTx/>
                <a:uFillTx/>
                <a:ea typeface="宋体"/>
              </a:endParaRPr>
            </a:p>
          </p:txBody>
        </p:sp>
        <p:sp>
          <p:nvSpPr>
            <p:cNvPr id="90" name="椭圆 89"/>
            <p:cNvSpPr/>
            <p:nvPr/>
          </p:nvSpPr>
          <p:spPr>
            <a:xfrm>
              <a:off x="4693437" y="2670552"/>
              <a:ext cx="778179" cy="778174"/>
            </a:xfrm>
            <a:prstGeom prst="ellipse">
              <a:avLst/>
            </a:prstGeom>
            <a:gradFill>
              <a:gsLst>
                <a:gs pos="0">
                  <a:srgbClr val="067FC9"/>
                </a:gs>
                <a:gs pos="100000">
                  <a:srgbClr val="00B2CA"/>
                </a:gs>
              </a:gsLst>
              <a:lin ang="2700000" scaled="1"/>
            </a:gradFill>
            <a:ln w="25400" cap="flat" cmpd="sng" algn="ctr">
              <a:noFill/>
              <a:prstDash val="solid"/>
            </a:ln>
            <a:effectLst>
              <a:innerShdw blurRad="368300" dist="254000">
                <a:prstClr val="black">
                  <a:alpha val="22000"/>
                </a:prstClr>
              </a:inn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微软雅黑"/>
              </a:endParaRPr>
            </a:p>
          </p:txBody>
        </p:sp>
      </p:grpSp>
      <p:sp>
        <p:nvSpPr>
          <p:cNvPr id="91" name="TextBox 51"/>
          <p:cNvSpPr txBox="1"/>
          <p:nvPr/>
        </p:nvSpPr>
        <p:spPr>
          <a:xfrm>
            <a:off x="6254996" y="2998683"/>
            <a:ext cx="699099" cy="461670"/>
          </a:xfrm>
          <a:prstGeom prst="rect">
            <a:avLst/>
          </a:prstGeom>
          <a:noFill/>
        </p:spPr>
        <p:txBody>
          <a:bodyPr wrap="square" rtlCol="0">
            <a:spAutoFit/>
          </a:bodyPr>
          <a:lstStyle/>
          <a:p>
            <a:r>
              <a:rPr lang="en-US" altLang="zh-CN" dirty="0" smtClean="0">
                <a:solidFill>
                  <a:srgbClr val="FF0000"/>
                </a:solidFill>
                <a:latin typeface="+mj-ea"/>
                <a:ea typeface="+mj-ea"/>
              </a:rPr>
              <a:t>9</a:t>
            </a:r>
            <a:r>
              <a:rPr lang="zh-CN" altLang="en-US" dirty="0" smtClean="0">
                <a:solidFill>
                  <a:srgbClr val="FF0000"/>
                </a:solidFill>
                <a:latin typeface="+mj-ea"/>
                <a:ea typeface="+mj-ea"/>
              </a:rPr>
              <a:t>月</a:t>
            </a:r>
            <a:endParaRPr lang="zh-CN" altLang="en-US" dirty="0">
              <a:solidFill>
                <a:srgbClr val="FF0000"/>
              </a:solidFill>
              <a:latin typeface="+mj-ea"/>
              <a:ea typeface="+mj-ea"/>
            </a:endParaRPr>
          </a:p>
        </p:txBody>
      </p:sp>
      <p:sp>
        <p:nvSpPr>
          <p:cNvPr id="92" name="TextBox 51"/>
          <p:cNvSpPr txBox="1"/>
          <p:nvPr/>
        </p:nvSpPr>
        <p:spPr>
          <a:xfrm>
            <a:off x="5791726" y="2304110"/>
            <a:ext cx="1456799" cy="461665"/>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altLang="zh-CN" dirty="0" smtClean="0">
                <a:solidFill>
                  <a:srgbClr val="FF0000"/>
                </a:solidFill>
                <a:latin typeface="+mj-ea"/>
                <a:ea typeface="+mj-ea"/>
              </a:rPr>
              <a:t>21980.00</a:t>
            </a:r>
            <a:endParaRPr lang="zh-CN" altLang="en-US" dirty="0">
              <a:solidFill>
                <a:srgbClr val="FF0000"/>
              </a:solidFill>
              <a:latin typeface="+mj-ea"/>
              <a:ea typeface="+mj-ea"/>
            </a:endParaRPr>
          </a:p>
        </p:txBody>
      </p:sp>
      <p:sp>
        <p:nvSpPr>
          <p:cNvPr id="93" name="TextBox 27"/>
          <p:cNvSpPr txBox="1"/>
          <p:nvPr/>
        </p:nvSpPr>
        <p:spPr>
          <a:xfrm>
            <a:off x="5801875" y="854891"/>
            <a:ext cx="1296889" cy="1492741"/>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燃气保险推广销售数量为</a:t>
            </a:r>
            <a:r>
              <a:rPr lang="en-US" altLang="zh-CN" sz="1400" kern="0" dirty="0" smtClean="0">
                <a:solidFill>
                  <a:prstClr val="black">
                    <a:lumMod val="85000"/>
                    <a:lumOff val="15000"/>
                  </a:prstClr>
                </a:solidFill>
                <a:latin typeface="微软雅黑" pitchFamily="34" charset="-122"/>
              </a:rPr>
              <a:t>606</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21980.00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sp>
        <p:nvSpPr>
          <p:cNvPr id="94" name="Freeform 48"/>
          <p:cNvSpPr>
            <a:spLocks noEditPoints="1"/>
          </p:cNvSpPr>
          <p:nvPr/>
        </p:nvSpPr>
        <p:spPr bwMode="auto">
          <a:xfrm>
            <a:off x="6998184" y="3018363"/>
            <a:ext cx="322833" cy="472373"/>
          </a:xfrm>
          <a:custGeom>
            <a:avLst/>
            <a:gdLst/>
            <a:ahLst/>
            <a:cxnLst>
              <a:cxn ang="0">
                <a:pos x="76" y="31"/>
              </a:cxn>
              <a:cxn ang="0">
                <a:pos x="80" y="27"/>
              </a:cxn>
              <a:cxn ang="0">
                <a:pos x="76" y="23"/>
              </a:cxn>
              <a:cxn ang="0">
                <a:pos x="23" y="76"/>
              </a:cxn>
              <a:cxn ang="0">
                <a:pos x="27" y="80"/>
              </a:cxn>
              <a:cxn ang="0">
                <a:pos x="31" y="76"/>
              </a:cxn>
              <a:cxn ang="0">
                <a:pos x="76" y="31"/>
              </a:cxn>
              <a:cxn ang="0">
                <a:pos x="44" y="192"/>
              </a:cxn>
              <a:cxn ang="0">
                <a:pos x="45" y="203"/>
              </a:cxn>
              <a:cxn ang="0">
                <a:pos x="56" y="209"/>
              </a:cxn>
              <a:cxn ang="0">
                <a:pos x="57" y="216"/>
              </a:cxn>
              <a:cxn ang="0">
                <a:pos x="76" y="221"/>
              </a:cxn>
              <a:cxn ang="0">
                <a:pos x="95" y="216"/>
              </a:cxn>
              <a:cxn ang="0">
                <a:pos x="96" y="209"/>
              </a:cxn>
              <a:cxn ang="0">
                <a:pos x="106" y="203"/>
              </a:cxn>
              <a:cxn ang="0">
                <a:pos x="108" y="192"/>
              </a:cxn>
              <a:cxn ang="0">
                <a:pos x="76" y="197"/>
              </a:cxn>
              <a:cxn ang="0">
                <a:pos x="44" y="192"/>
              </a:cxn>
              <a:cxn ang="0">
                <a:pos x="41" y="170"/>
              </a:cxn>
              <a:cxn ang="0">
                <a:pos x="42" y="182"/>
              </a:cxn>
              <a:cxn ang="0">
                <a:pos x="76" y="188"/>
              </a:cxn>
              <a:cxn ang="0">
                <a:pos x="109" y="182"/>
              </a:cxn>
              <a:cxn ang="0">
                <a:pos x="111" y="170"/>
              </a:cxn>
              <a:cxn ang="0">
                <a:pos x="76" y="177"/>
              </a:cxn>
              <a:cxn ang="0">
                <a:pos x="41" y="170"/>
              </a:cxn>
              <a:cxn ang="0">
                <a:pos x="76" y="0"/>
              </a:cxn>
              <a:cxn ang="0">
                <a:pos x="0" y="76"/>
              </a:cxn>
              <a:cxn ang="0">
                <a:pos x="36" y="141"/>
              </a:cxn>
              <a:cxn ang="0">
                <a:pos x="39" y="160"/>
              </a:cxn>
              <a:cxn ang="0">
                <a:pos x="76" y="168"/>
              </a:cxn>
              <a:cxn ang="0">
                <a:pos x="113" y="160"/>
              </a:cxn>
              <a:cxn ang="0">
                <a:pos x="115" y="141"/>
              </a:cxn>
              <a:cxn ang="0">
                <a:pos x="152" y="76"/>
              </a:cxn>
              <a:cxn ang="0">
                <a:pos x="76" y="0"/>
              </a:cxn>
              <a:cxn ang="0">
                <a:pos x="104" y="132"/>
              </a:cxn>
              <a:cxn ang="0">
                <a:pos x="102" y="150"/>
              </a:cxn>
              <a:cxn ang="0">
                <a:pos x="76" y="154"/>
              </a:cxn>
              <a:cxn ang="0">
                <a:pos x="50" y="150"/>
              </a:cxn>
              <a:cxn ang="0">
                <a:pos x="48" y="132"/>
              </a:cxn>
              <a:cxn ang="0">
                <a:pos x="13" y="76"/>
              </a:cxn>
              <a:cxn ang="0">
                <a:pos x="76" y="14"/>
              </a:cxn>
              <a:cxn ang="0">
                <a:pos x="139" y="76"/>
              </a:cxn>
              <a:cxn ang="0">
                <a:pos x="104" y="132"/>
              </a:cxn>
              <a:cxn ang="0">
                <a:pos x="93" y="104"/>
              </a:cxn>
              <a:cxn ang="0">
                <a:pos x="76" y="74"/>
              </a:cxn>
              <a:cxn ang="0">
                <a:pos x="59" y="104"/>
              </a:cxn>
              <a:cxn ang="0">
                <a:pos x="52" y="89"/>
              </a:cxn>
              <a:cxn ang="0">
                <a:pos x="41" y="94"/>
              </a:cxn>
              <a:cxn ang="0">
                <a:pos x="58" y="131"/>
              </a:cxn>
              <a:cxn ang="0">
                <a:pos x="76" y="98"/>
              </a:cxn>
              <a:cxn ang="0">
                <a:pos x="94" y="131"/>
              </a:cxn>
              <a:cxn ang="0">
                <a:pos x="111" y="94"/>
              </a:cxn>
              <a:cxn ang="0">
                <a:pos x="100" y="89"/>
              </a:cxn>
              <a:cxn ang="0">
                <a:pos x="93" y="104"/>
              </a:cxn>
            </a:cxnLst>
            <a:rect l="0" t="0" r="r" b="b"/>
            <a:pathLst>
              <a:path w="152" h="221">
                <a:moveTo>
                  <a:pt x="76" y="31"/>
                </a:moveTo>
                <a:cubicBezTo>
                  <a:pt x="78" y="31"/>
                  <a:pt x="80" y="30"/>
                  <a:pt x="80" y="27"/>
                </a:cubicBezTo>
                <a:cubicBezTo>
                  <a:pt x="80" y="25"/>
                  <a:pt x="78" y="23"/>
                  <a:pt x="76" y="23"/>
                </a:cubicBezTo>
                <a:cubicBezTo>
                  <a:pt x="47" y="23"/>
                  <a:pt x="23" y="47"/>
                  <a:pt x="23" y="76"/>
                </a:cubicBezTo>
                <a:cubicBezTo>
                  <a:pt x="23" y="78"/>
                  <a:pt x="25" y="80"/>
                  <a:pt x="27" y="80"/>
                </a:cubicBezTo>
                <a:cubicBezTo>
                  <a:pt x="29" y="80"/>
                  <a:pt x="31" y="78"/>
                  <a:pt x="31" y="76"/>
                </a:cubicBezTo>
                <a:cubicBezTo>
                  <a:pt x="31" y="52"/>
                  <a:pt x="51" y="31"/>
                  <a:pt x="76" y="31"/>
                </a:cubicBezTo>
                <a:close/>
                <a:moveTo>
                  <a:pt x="44" y="192"/>
                </a:moveTo>
                <a:cubicBezTo>
                  <a:pt x="45" y="203"/>
                  <a:pt x="45" y="203"/>
                  <a:pt x="45" y="203"/>
                </a:cubicBezTo>
                <a:cubicBezTo>
                  <a:pt x="45" y="203"/>
                  <a:pt x="48" y="207"/>
                  <a:pt x="56" y="209"/>
                </a:cubicBezTo>
                <a:cubicBezTo>
                  <a:pt x="57" y="216"/>
                  <a:pt x="57" y="216"/>
                  <a:pt x="57" y="216"/>
                </a:cubicBezTo>
                <a:cubicBezTo>
                  <a:pt x="57" y="216"/>
                  <a:pt x="61" y="221"/>
                  <a:pt x="76" y="221"/>
                </a:cubicBezTo>
                <a:cubicBezTo>
                  <a:pt x="91" y="221"/>
                  <a:pt x="95" y="216"/>
                  <a:pt x="95" y="216"/>
                </a:cubicBezTo>
                <a:cubicBezTo>
                  <a:pt x="96" y="209"/>
                  <a:pt x="96" y="209"/>
                  <a:pt x="96" y="209"/>
                </a:cubicBezTo>
                <a:cubicBezTo>
                  <a:pt x="104" y="207"/>
                  <a:pt x="106" y="203"/>
                  <a:pt x="106" y="203"/>
                </a:cubicBezTo>
                <a:cubicBezTo>
                  <a:pt x="108" y="192"/>
                  <a:pt x="108" y="192"/>
                  <a:pt x="108" y="192"/>
                </a:cubicBezTo>
                <a:cubicBezTo>
                  <a:pt x="98" y="195"/>
                  <a:pt x="87" y="197"/>
                  <a:pt x="76" y="197"/>
                </a:cubicBezTo>
                <a:cubicBezTo>
                  <a:pt x="64" y="197"/>
                  <a:pt x="54" y="195"/>
                  <a:pt x="44" y="192"/>
                </a:cubicBezTo>
                <a:close/>
                <a:moveTo>
                  <a:pt x="41" y="170"/>
                </a:moveTo>
                <a:cubicBezTo>
                  <a:pt x="42" y="182"/>
                  <a:pt x="42" y="182"/>
                  <a:pt x="42" y="182"/>
                </a:cubicBezTo>
                <a:cubicBezTo>
                  <a:pt x="52" y="186"/>
                  <a:pt x="64" y="188"/>
                  <a:pt x="76" y="188"/>
                </a:cubicBezTo>
                <a:cubicBezTo>
                  <a:pt x="88" y="188"/>
                  <a:pt x="99" y="186"/>
                  <a:pt x="109" y="182"/>
                </a:cubicBezTo>
                <a:cubicBezTo>
                  <a:pt x="111" y="170"/>
                  <a:pt x="111" y="170"/>
                  <a:pt x="111" y="170"/>
                </a:cubicBezTo>
                <a:cubicBezTo>
                  <a:pt x="100" y="174"/>
                  <a:pt x="89" y="177"/>
                  <a:pt x="76" y="177"/>
                </a:cubicBezTo>
                <a:cubicBezTo>
                  <a:pt x="63" y="177"/>
                  <a:pt x="51" y="174"/>
                  <a:pt x="41" y="170"/>
                </a:cubicBezTo>
                <a:close/>
                <a:moveTo>
                  <a:pt x="76" y="0"/>
                </a:moveTo>
                <a:cubicBezTo>
                  <a:pt x="34" y="0"/>
                  <a:pt x="0" y="34"/>
                  <a:pt x="0" y="76"/>
                </a:cubicBezTo>
                <a:cubicBezTo>
                  <a:pt x="0" y="104"/>
                  <a:pt x="15" y="128"/>
                  <a:pt x="36" y="141"/>
                </a:cubicBezTo>
                <a:cubicBezTo>
                  <a:pt x="39" y="160"/>
                  <a:pt x="39" y="160"/>
                  <a:pt x="39" y="160"/>
                </a:cubicBezTo>
                <a:cubicBezTo>
                  <a:pt x="50" y="165"/>
                  <a:pt x="63" y="168"/>
                  <a:pt x="76" y="168"/>
                </a:cubicBezTo>
                <a:cubicBezTo>
                  <a:pt x="89" y="168"/>
                  <a:pt x="102" y="165"/>
                  <a:pt x="113" y="160"/>
                </a:cubicBezTo>
                <a:cubicBezTo>
                  <a:pt x="115" y="141"/>
                  <a:pt x="115" y="141"/>
                  <a:pt x="115" y="141"/>
                </a:cubicBezTo>
                <a:cubicBezTo>
                  <a:pt x="137" y="128"/>
                  <a:pt x="152" y="104"/>
                  <a:pt x="152" y="76"/>
                </a:cubicBezTo>
                <a:cubicBezTo>
                  <a:pt x="152" y="34"/>
                  <a:pt x="118" y="0"/>
                  <a:pt x="76" y="0"/>
                </a:cubicBezTo>
                <a:close/>
                <a:moveTo>
                  <a:pt x="104" y="132"/>
                </a:moveTo>
                <a:cubicBezTo>
                  <a:pt x="102" y="150"/>
                  <a:pt x="102" y="150"/>
                  <a:pt x="102" y="150"/>
                </a:cubicBezTo>
                <a:cubicBezTo>
                  <a:pt x="102" y="150"/>
                  <a:pt x="95" y="154"/>
                  <a:pt x="76" y="154"/>
                </a:cubicBezTo>
                <a:cubicBezTo>
                  <a:pt x="57" y="154"/>
                  <a:pt x="50" y="150"/>
                  <a:pt x="50" y="150"/>
                </a:cubicBezTo>
                <a:cubicBezTo>
                  <a:pt x="48" y="132"/>
                  <a:pt x="48" y="132"/>
                  <a:pt x="48" y="132"/>
                </a:cubicBezTo>
                <a:cubicBezTo>
                  <a:pt x="27" y="122"/>
                  <a:pt x="13" y="101"/>
                  <a:pt x="13" y="76"/>
                </a:cubicBezTo>
                <a:cubicBezTo>
                  <a:pt x="13" y="42"/>
                  <a:pt x="41" y="14"/>
                  <a:pt x="76" y="14"/>
                </a:cubicBezTo>
                <a:cubicBezTo>
                  <a:pt x="110" y="14"/>
                  <a:pt x="139" y="42"/>
                  <a:pt x="139" y="76"/>
                </a:cubicBezTo>
                <a:cubicBezTo>
                  <a:pt x="139" y="101"/>
                  <a:pt x="124" y="122"/>
                  <a:pt x="104" y="132"/>
                </a:cubicBezTo>
                <a:close/>
                <a:moveTo>
                  <a:pt x="93" y="104"/>
                </a:moveTo>
                <a:cubicBezTo>
                  <a:pt x="76" y="74"/>
                  <a:pt x="76" y="74"/>
                  <a:pt x="76" y="74"/>
                </a:cubicBezTo>
                <a:cubicBezTo>
                  <a:pt x="59" y="104"/>
                  <a:pt x="59" y="104"/>
                  <a:pt x="59" y="104"/>
                </a:cubicBezTo>
                <a:cubicBezTo>
                  <a:pt x="52" y="89"/>
                  <a:pt x="52" y="89"/>
                  <a:pt x="52" y="89"/>
                </a:cubicBezTo>
                <a:cubicBezTo>
                  <a:pt x="41" y="94"/>
                  <a:pt x="41" y="94"/>
                  <a:pt x="41" y="94"/>
                </a:cubicBezTo>
                <a:cubicBezTo>
                  <a:pt x="58" y="131"/>
                  <a:pt x="58" y="131"/>
                  <a:pt x="58" y="131"/>
                </a:cubicBezTo>
                <a:cubicBezTo>
                  <a:pt x="76" y="98"/>
                  <a:pt x="76" y="98"/>
                  <a:pt x="76" y="98"/>
                </a:cubicBezTo>
                <a:cubicBezTo>
                  <a:pt x="94" y="131"/>
                  <a:pt x="94" y="131"/>
                  <a:pt x="94" y="131"/>
                </a:cubicBezTo>
                <a:cubicBezTo>
                  <a:pt x="111" y="94"/>
                  <a:pt x="111" y="94"/>
                  <a:pt x="111" y="94"/>
                </a:cubicBezTo>
                <a:cubicBezTo>
                  <a:pt x="100" y="89"/>
                  <a:pt x="100" y="89"/>
                  <a:pt x="100" y="89"/>
                </a:cubicBezTo>
                <a:lnTo>
                  <a:pt x="93" y="104"/>
                </a:lnTo>
                <a:close/>
              </a:path>
            </a:pathLst>
          </a:custGeom>
          <a:gradFill>
            <a:gsLst>
              <a:gs pos="0">
                <a:srgbClr val="067FC9"/>
              </a:gs>
              <a:gs pos="100000">
                <a:srgbClr val="00B2CA"/>
              </a:gs>
            </a:gsLst>
            <a:lin ang="2700000" scaled="1"/>
          </a:gra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ko-KR" altLang="en-US" sz="1800" b="0" i="0" u="none" strike="noStrike" kern="0" cap="none" spc="0" normalizeH="0" baseline="0" noProof="0" smtClean="0">
              <a:ln>
                <a:noFill/>
              </a:ln>
              <a:solidFill>
                <a:prstClr val="black"/>
              </a:solidFill>
              <a:effectLst/>
              <a:uLnTx/>
              <a:uFillTx/>
            </a:endParaRPr>
          </a:p>
        </p:txBody>
      </p:sp>
      <p:grpSp>
        <p:nvGrpSpPr>
          <p:cNvPr id="95" name="组合 94"/>
          <p:cNvGrpSpPr/>
          <p:nvPr/>
        </p:nvGrpSpPr>
        <p:grpSpPr>
          <a:xfrm>
            <a:off x="6680613" y="3310894"/>
            <a:ext cx="1079115" cy="1079115"/>
            <a:chOff x="4677858" y="2649672"/>
            <a:chExt cx="809336" cy="809336"/>
          </a:xfrm>
          <a:solidFill>
            <a:srgbClr val="0070C0"/>
          </a:solidFill>
        </p:grpSpPr>
        <p:sp>
          <p:nvSpPr>
            <p:cNvPr id="96" name="椭圆 95"/>
            <p:cNvSpPr/>
            <p:nvPr/>
          </p:nvSpPr>
          <p:spPr>
            <a:xfrm>
              <a:off x="4677858" y="2649672"/>
              <a:ext cx="809336" cy="809336"/>
            </a:xfrm>
            <a:prstGeom prst="ellipse">
              <a:avLst/>
            </a:prstGeom>
            <a:solidFill>
              <a:schemeClr val="bg1">
                <a:lumMod val="95000"/>
              </a:schemeClr>
            </a:solidFill>
            <a:ln w="25400" cap="flat" cmpd="sng" algn="ctr">
              <a:noFill/>
              <a:prstDash val="solid"/>
            </a:ln>
            <a:effectLst>
              <a:outerShdw blurRad="444500" dist="254000" dir="8100000" algn="tr" rotWithShape="0">
                <a:prstClr val="black">
                  <a:alpha val="5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 lastClr="FFFFFF"/>
                </a:solidFill>
                <a:effectLst/>
                <a:uLnTx/>
                <a:uFillTx/>
                <a:ea typeface="宋体"/>
              </a:endParaRPr>
            </a:p>
          </p:txBody>
        </p:sp>
        <p:sp>
          <p:nvSpPr>
            <p:cNvPr id="97" name="椭圆 96"/>
            <p:cNvSpPr/>
            <p:nvPr/>
          </p:nvSpPr>
          <p:spPr>
            <a:xfrm>
              <a:off x="4699124" y="2676239"/>
              <a:ext cx="766804" cy="766800"/>
            </a:xfrm>
            <a:prstGeom prst="ellipse">
              <a:avLst/>
            </a:prstGeom>
            <a:gradFill>
              <a:gsLst>
                <a:gs pos="0">
                  <a:srgbClr val="067FC9"/>
                </a:gs>
                <a:gs pos="100000">
                  <a:srgbClr val="00B2CA"/>
                </a:gs>
              </a:gsLst>
              <a:lin ang="2700000" scaled="1"/>
            </a:gradFill>
            <a:ln w="25400" cap="flat" cmpd="sng" algn="ctr">
              <a:noFill/>
              <a:prstDash val="solid"/>
            </a:ln>
            <a:effectLst>
              <a:innerShdw blurRad="368300" dist="254000">
                <a:prstClr val="black">
                  <a:alpha val="22000"/>
                </a:prstClr>
              </a:inn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微软雅黑"/>
              </a:endParaRPr>
            </a:p>
          </p:txBody>
        </p:sp>
      </p:grpSp>
      <p:sp>
        <p:nvSpPr>
          <p:cNvPr id="98" name="TextBox 51"/>
          <p:cNvSpPr txBox="1"/>
          <p:nvPr/>
        </p:nvSpPr>
        <p:spPr>
          <a:xfrm>
            <a:off x="6839061" y="3617932"/>
            <a:ext cx="832399" cy="461665"/>
          </a:xfrm>
          <a:prstGeom prst="rect">
            <a:avLst/>
          </a:prstGeom>
          <a:noFill/>
        </p:spPr>
        <p:txBody>
          <a:bodyPr wrap="square" rtlCol="0">
            <a:spAutoFit/>
          </a:bodyPr>
          <a:lstStyle/>
          <a:p>
            <a:r>
              <a:rPr lang="en-US" altLang="zh-CN" dirty="0" smtClean="0">
                <a:solidFill>
                  <a:srgbClr val="FFC000"/>
                </a:solidFill>
                <a:latin typeface="+mj-ea"/>
                <a:ea typeface="+mj-ea"/>
              </a:rPr>
              <a:t>10</a:t>
            </a:r>
            <a:r>
              <a:rPr lang="zh-CN" altLang="en-US" dirty="0" smtClean="0">
                <a:solidFill>
                  <a:srgbClr val="FFC000"/>
                </a:solidFill>
                <a:latin typeface="+mj-ea"/>
                <a:ea typeface="+mj-ea"/>
              </a:rPr>
              <a:t>月</a:t>
            </a:r>
            <a:endParaRPr lang="zh-CN" altLang="en-US" dirty="0">
              <a:solidFill>
                <a:srgbClr val="FFC000"/>
              </a:solidFill>
              <a:latin typeface="+mj-ea"/>
              <a:ea typeface="+mj-ea"/>
            </a:endParaRPr>
          </a:p>
        </p:txBody>
      </p:sp>
      <p:sp>
        <p:nvSpPr>
          <p:cNvPr id="99" name="TextBox 51"/>
          <p:cNvSpPr txBox="1"/>
          <p:nvPr/>
        </p:nvSpPr>
        <p:spPr>
          <a:xfrm>
            <a:off x="6462839" y="4368717"/>
            <a:ext cx="1444328" cy="461665"/>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altLang="zh-CN" dirty="0" smtClean="0">
                <a:solidFill>
                  <a:srgbClr val="FFC000"/>
                </a:solidFill>
                <a:latin typeface="+mj-ea"/>
                <a:ea typeface="+mj-ea"/>
              </a:rPr>
              <a:t>11380.00</a:t>
            </a:r>
            <a:endParaRPr lang="zh-CN" altLang="en-US" dirty="0">
              <a:solidFill>
                <a:srgbClr val="FFC000"/>
              </a:solidFill>
              <a:latin typeface="+mj-ea"/>
              <a:ea typeface="+mj-ea"/>
            </a:endParaRPr>
          </a:p>
        </p:txBody>
      </p:sp>
      <p:sp>
        <p:nvSpPr>
          <p:cNvPr id="100" name="TextBox 27"/>
          <p:cNvSpPr txBox="1"/>
          <p:nvPr/>
        </p:nvSpPr>
        <p:spPr>
          <a:xfrm>
            <a:off x="6462839" y="5009298"/>
            <a:ext cx="1296889" cy="1492741"/>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燃气保险推广销售数量为</a:t>
            </a:r>
            <a:r>
              <a:rPr lang="en-US" altLang="zh-CN" sz="1400" kern="0" dirty="0" smtClean="0">
                <a:solidFill>
                  <a:prstClr val="black">
                    <a:lumMod val="85000"/>
                    <a:lumOff val="15000"/>
                  </a:prstClr>
                </a:solidFill>
                <a:latin typeface="微软雅黑" pitchFamily="34" charset="-122"/>
              </a:rPr>
              <a:t>554</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11380.00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grpSp>
        <p:nvGrpSpPr>
          <p:cNvPr id="101" name="组合 100"/>
          <p:cNvGrpSpPr/>
          <p:nvPr/>
        </p:nvGrpSpPr>
        <p:grpSpPr>
          <a:xfrm>
            <a:off x="7607231" y="2844113"/>
            <a:ext cx="1079115" cy="1079115"/>
            <a:chOff x="4677858" y="2649672"/>
            <a:chExt cx="809336" cy="809336"/>
          </a:xfrm>
          <a:solidFill>
            <a:srgbClr val="0070C0"/>
          </a:solidFill>
        </p:grpSpPr>
        <p:sp>
          <p:nvSpPr>
            <p:cNvPr id="102" name="椭圆 101"/>
            <p:cNvSpPr/>
            <p:nvPr/>
          </p:nvSpPr>
          <p:spPr>
            <a:xfrm>
              <a:off x="4677858" y="2649672"/>
              <a:ext cx="809336" cy="809336"/>
            </a:xfrm>
            <a:prstGeom prst="ellipse">
              <a:avLst/>
            </a:prstGeom>
            <a:solidFill>
              <a:schemeClr val="bg1">
                <a:lumMod val="95000"/>
              </a:schemeClr>
            </a:solidFill>
            <a:ln w="25400" cap="flat" cmpd="sng" algn="ctr">
              <a:noFill/>
              <a:prstDash val="solid"/>
            </a:ln>
            <a:effectLst>
              <a:outerShdw blurRad="444500" dist="254000" dir="8100000" algn="tr" rotWithShape="0">
                <a:prstClr val="black">
                  <a:alpha val="5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 lastClr="FFFFFF"/>
                </a:solidFill>
                <a:effectLst/>
                <a:uLnTx/>
                <a:uFillTx/>
                <a:ea typeface="宋体"/>
              </a:endParaRPr>
            </a:p>
          </p:txBody>
        </p:sp>
        <p:sp>
          <p:nvSpPr>
            <p:cNvPr id="103" name="椭圆 102"/>
            <p:cNvSpPr/>
            <p:nvPr/>
          </p:nvSpPr>
          <p:spPr>
            <a:xfrm>
              <a:off x="4699124" y="2676239"/>
              <a:ext cx="766804" cy="766800"/>
            </a:xfrm>
            <a:prstGeom prst="ellipse">
              <a:avLst/>
            </a:prstGeom>
            <a:gradFill>
              <a:gsLst>
                <a:gs pos="0">
                  <a:srgbClr val="067FC9"/>
                </a:gs>
                <a:gs pos="100000">
                  <a:srgbClr val="00B2CA"/>
                </a:gs>
              </a:gsLst>
              <a:lin ang="2700000" scaled="1"/>
            </a:gradFill>
            <a:ln w="25400" cap="flat" cmpd="sng" algn="ctr">
              <a:noFill/>
              <a:prstDash val="solid"/>
            </a:ln>
            <a:effectLst>
              <a:innerShdw blurRad="368300" dist="254000">
                <a:prstClr val="black">
                  <a:alpha val="22000"/>
                </a:prstClr>
              </a:inn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微软雅黑"/>
              </a:endParaRPr>
            </a:p>
          </p:txBody>
        </p:sp>
      </p:grpSp>
      <p:sp>
        <p:nvSpPr>
          <p:cNvPr id="104" name="TextBox 51"/>
          <p:cNvSpPr txBox="1"/>
          <p:nvPr/>
        </p:nvSpPr>
        <p:spPr>
          <a:xfrm>
            <a:off x="7759728" y="3122980"/>
            <a:ext cx="898264" cy="461665"/>
          </a:xfrm>
          <a:prstGeom prst="rect">
            <a:avLst/>
          </a:prstGeom>
          <a:noFill/>
        </p:spPr>
        <p:txBody>
          <a:bodyPr wrap="square" rtlCol="0">
            <a:spAutoFit/>
          </a:bodyPr>
          <a:lstStyle/>
          <a:p>
            <a:r>
              <a:rPr lang="en-US" altLang="zh-CN" dirty="0" smtClean="0">
                <a:solidFill>
                  <a:srgbClr val="92D050"/>
                </a:solidFill>
                <a:latin typeface="+mj-ea"/>
                <a:ea typeface="+mj-ea"/>
              </a:rPr>
              <a:t>11</a:t>
            </a:r>
            <a:r>
              <a:rPr lang="zh-CN" altLang="en-US" dirty="0" smtClean="0">
                <a:solidFill>
                  <a:srgbClr val="92D050"/>
                </a:solidFill>
                <a:latin typeface="+mj-ea"/>
                <a:ea typeface="+mj-ea"/>
              </a:rPr>
              <a:t>月</a:t>
            </a:r>
            <a:endParaRPr lang="zh-CN" altLang="en-US" dirty="0">
              <a:solidFill>
                <a:srgbClr val="92D050"/>
              </a:solidFill>
              <a:latin typeface="+mj-ea"/>
              <a:ea typeface="+mj-ea"/>
            </a:endParaRPr>
          </a:p>
        </p:txBody>
      </p:sp>
      <p:grpSp>
        <p:nvGrpSpPr>
          <p:cNvPr id="105" name="Group 18"/>
          <p:cNvGrpSpPr/>
          <p:nvPr/>
        </p:nvGrpSpPr>
        <p:grpSpPr>
          <a:xfrm>
            <a:off x="7908555" y="3860775"/>
            <a:ext cx="416357" cy="416357"/>
            <a:chOff x="6350" y="4763"/>
            <a:chExt cx="492125" cy="492125"/>
          </a:xfrm>
          <a:gradFill>
            <a:gsLst>
              <a:gs pos="0">
                <a:srgbClr val="067FC9"/>
              </a:gs>
              <a:gs pos="100000">
                <a:srgbClr val="00B2CA"/>
              </a:gs>
            </a:gsLst>
            <a:lin ang="2700000" scaled="1"/>
          </a:gradFill>
        </p:grpSpPr>
        <p:sp>
          <p:nvSpPr>
            <p:cNvPr id="106"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107"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108"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grpSp>
      <p:sp>
        <p:nvSpPr>
          <p:cNvPr id="109" name="TextBox 51"/>
          <p:cNvSpPr txBox="1"/>
          <p:nvPr/>
        </p:nvSpPr>
        <p:spPr>
          <a:xfrm>
            <a:off x="7346786" y="2445027"/>
            <a:ext cx="1571314" cy="461665"/>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altLang="zh-CN" dirty="0" smtClean="0">
                <a:solidFill>
                  <a:srgbClr val="92D050"/>
                </a:solidFill>
                <a:latin typeface="+mj-ea"/>
                <a:ea typeface="+mj-ea"/>
              </a:rPr>
              <a:t>32320.00</a:t>
            </a:r>
            <a:endParaRPr lang="zh-CN" altLang="en-US" dirty="0">
              <a:solidFill>
                <a:srgbClr val="92D050"/>
              </a:solidFill>
              <a:latin typeface="+mj-ea"/>
              <a:ea typeface="+mj-ea"/>
            </a:endParaRPr>
          </a:p>
        </p:txBody>
      </p:sp>
      <p:sp>
        <p:nvSpPr>
          <p:cNvPr id="110" name="TextBox 27"/>
          <p:cNvSpPr txBox="1"/>
          <p:nvPr/>
        </p:nvSpPr>
        <p:spPr>
          <a:xfrm>
            <a:off x="7417252" y="848809"/>
            <a:ext cx="1296889" cy="1492741"/>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燃气保险推广销售数量为</a:t>
            </a:r>
            <a:r>
              <a:rPr lang="en-US" altLang="zh-CN" sz="1400" kern="0" dirty="0" smtClean="0">
                <a:solidFill>
                  <a:prstClr val="black">
                    <a:lumMod val="85000"/>
                    <a:lumOff val="15000"/>
                  </a:prstClr>
                </a:solidFill>
                <a:latin typeface="微软雅黑" pitchFamily="34" charset="-122"/>
              </a:rPr>
              <a:t>1613</a:t>
            </a:r>
            <a:r>
              <a:rPr lang="zh-CN" altLang="en-US" sz="1400" kern="0" dirty="0" smtClean="0">
                <a:solidFill>
                  <a:prstClr val="black">
                    <a:lumMod val="85000"/>
                    <a:lumOff val="15000"/>
                  </a:prstClr>
                </a:solidFill>
                <a:latin typeface="微软雅黑" pitchFamily="34" charset="-122"/>
              </a:rPr>
              <a:t>个，销售金额为：</a:t>
            </a:r>
            <a:r>
              <a:rPr lang="en-US" altLang="zh-CN" sz="1400" kern="0" smtClean="0">
                <a:solidFill>
                  <a:prstClr val="black">
                    <a:lumMod val="85000"/>
                    <a:lumOff val="15000"/>
                  </a:prstClr>
                </a:solidFill>
                <a:latin typeface="微软雅黑" pitchFamily="34" charset="-122"/>
              </a:rPr>
              <a:t>32320.00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spTree>
    <p:extLst>
      <p:ext uri="{BB962C8B-B14F-4D97-AF65-F5344CB8AC3E}">
        <p14:creationId xmlns:p14="http://schemas.microsoft.com/office/powerpoint/2010/main" val="1766261237"/>
      </p:ext>
    </p:extLst>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0" presetClass="path" presetSubtype="0" accel="50000" decel="50000" fill="hold" nodeType="withEffect">
                                  <p:stCondLst>
                                    <p:cond delay="0"/>
                                  </p:stCondLst>
                                  <p:childTnLst>
                                    <p:animMotion origin="layout" path="M -0.71129 -0.09537 C -0.71129 -0.09506 -0.56111 -0.16173 -0.47709 -0.14198 C -0.3724 -0.13272 -0.39549 -0.14753 -0.20712 0.02284 C -0.01875 0.19321 -0.04306 0.00463 3.05556E-6 8.64198E-7 " pathEditMode="relative" rAng="0" ptsTypes="assa">
                                      <p:cBhvr>
                                        <p:cTn id="18" dur="2000" fill="hold"/>
                                        <p:tgtEl>
                                          <p:spTgt spid="7"/>
                                        </p:tgtEl>
                                        <p:attrNameLst>
                                          <p:attrName>ppt_x</p:attrName>
                                          <p:attrName>ppt_y</p:attrName>
                                        </p:attrNameLst>
                                      </p:cBhvr>
                                      <p:rCtr x="35556" y="11111"/>
                                    </p:animMotion>
                                  </p:childTnLst>
                                </p:cTn>
                              </p:par>
                              <p:par>
                                <p:cTn id="19" presetID="22" presetClass="entr" presetSubtype="8"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2000"/>
                                        <p:tgtEl>
                                          <p:spTgt spid="6"/>
                                        </p:tgtEl>
                                      </p:cBhvr>
                                    </p:animEffect>
                                  </p:childTnLst>
                                </p:cTn>
                              </p:par>
                              <p:par>
                                <p:cTn id="22" presetID="53" presetClass="entr" presetSubtype="16" fill="hold" nodeType="withEffect">
                                  <p:stCondLst>
                                    <p:cond delay="1300"/>
                                  </p:stCondLst>
                                  <p:childTnLst>
                                    <p:set>
                                      <p:cBhvr>
                                        <p:cTn id="23" dur="1" fill="hold">
                                          <p:stCondLst>
                                            <p:cond delay="0"/>
                                          </p:stCondLst>
                                        </p:cTn>
                                        <p:tgtEl>
                                          <p:spTgt spid="41"/>
                                        </p:tgtEl>
                                        <p:attrNameLst>
                                          <p:attrName>style.visibility</p:attrName>
                                        </p:attrNameLst>
                                      </p:cBhvr>
                                      <p:to>
                                        <p:strVal val="visible"/>
                                      </p:to>
                                    </p:set>
                                    <p:anim calcmode="lin" valueType="num">
                                      <p:cBhvr>
                                        <p:cTn id="24" dur="500" fill="hold"/>
                                        <p:tgtEl>
                                          <p:spTgt spid="41"/>
                                        </p:tgtEl>
                                        <p:attrNameLst>
                                          <p:attrName>ppt_w</p:attrName>
                                        </p:attrNameLst>
                                      </p:cBhvr>
                                      <p:tavLst>
                                        <p:tav tm="0">
                                          <p:val>
                                            <p:fltVal val="0"/>
                                          </p:val>
                                        </p:tav>
                                        <p:tav tm="100000">
                                          <p:val>
                                            <p:strVal val="#ppt_w"/>
                                          </p:val>
                                        </p:tav>
                                      </p:tavLst>
                                    </p:anim>
                                    <p:anim calcmode="lin" valueType="num">
                                      <p:cBhvr>
                                        <p:cTn id="25" dur="500" fill="hold"/>
                                        <p:tgtEl>
                                          <p:spTgt spid="41"/>
                                        </p:tgtEl>
                                        <p:attrNameLst>
                                          <p:attrName>ppt_h</p:attrName>
                                        </p:attrNameLst>
                                      </p:cBhvr>
                                      <p:tavLst>
                                        <p:tav tm="0">
                                          <p:val>
                                            <p:fltVal val="0"/>
                                          </p:val>
                                        </p:tav>
                                        <p:tav tm="100000">
                                          <p:val>
                                            <p:strVal val="#ppt_h"/>
                                          </p:val>
                                        </p:tav>
                                      </p:tavLst>
                                    </p:anim>
                                    <p:animEffect transition="in" filter="fade">
                                      <p:cBhvr>
                                        <p:cTn id="26" dur="500"/>
                                        <p:tgtEl>
                                          <p:spTgt spid="41"/>
                                        </p:tgtEl>
                                      </p:cBhvr>
                                    </p:animEffect>
                                  </p:childTnLst>
                                </p:cTn>
                              </p:par>
                              <p:par>
                                <p:cTn id="27" presetID="42" presetClass="entr" presetSubtype="0" fill="hold" nodeType="withEffect">
                                  <p:stCondLst>
                                    <p:cond delay="16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anim calcmode="lin" valueType="num">
                                      <p:cBhvr>
                                        <p:cTn id="30" dur="500" fill="hold"/>
                                        <p:tgtEl>
                                          <p:spTgt spid="42"/>
                                        </p:tgtEl>
                                        <p:attrNameLst>
                                          <p:attrName>ppt_x</p:attrName>
                                        </p:attrNameLst>
                                      </p:cBhvr>
                                      <p:tavLst>
                                        <p:tav tm="0">
                                          <p:val>
                                            <p:strVal val="#ppt_x"/>
                                          </p:val>
                                        </p:tav>
                                        <p:tav tm="100000">
                                          <p:val>
                                            <p:strVal val="#ppt_x"/>
                                          </p:val>
                                        </p:tav>
                                      </p:tavLst>
                                    </p:anim>
                                    <p:anim calcmode="lin" valueType="num">
                                      <p:cBhvr>
                                        <p:cTn id="31" dur="500" fill="hold"/>
                                        <p:tgtEl>
                                          <p:spTgt spid="42"/>
                                        </p:tgtEl>
                                        <p:attrNameLst>
                                          <p:attrName>ppt_y</p:attrName>
                                        </p:attrNameLst>
                                      </p:cBhvr>
                                      <p:tavLst>
                                        <p:tav tm="0">
                                          <p:val>
                                            <p:strVal val="#ppt_y+.1"/>
                                          </p:val>
                                        </p:tav>
                                        <p:tav tm="100000">
                                          <p:val>
                                            <p:strVal val="#ppt_y"/>
                                          </p:val>
                                        </p:tav>
                                      </p:tavLst>
                                    </p:anim>
                                  </p:childTnLst>
                                </p:cTn>
                              </p:par>
                            </p:childTnLst>
                          </p:cTn>
                        </p:par>
                        <p:par>
                          <p:cTn id="32" fill="hold">
                            <p:stCondLst>
                              <p:cond delay="2100"/>
                            </p:stCondLst>
                            <p:childTnLst>
                              <p:par>
                                <p:cTn id="33" presetID="16" presetClass="entr" presetSubtype="21" fill="hold" grpId="0" nodeType="after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barn(inVertical)">
                                      <p:cBhvr>
                                        <p:cTn id="35" dur="500"/>
                                        <p:tgtEl>
                                          <p:spTgt spid="43"/>
                                        </p:tgtEl>
                                      </p:cBhvr>
                                    </p:animEffect>
                                  </p:childTnLst>
                                </p:cTn>
                              </p:par>
                            </p:childTnLst>
                          </p:cTn>
                        </p:par>
                        <p:par>
                          <p:cTn id="36" fill="hold">
                            <p:stCondLst>
                              <p:cond delay="2600"/>
                            </p:stCondLst>
                            <p:childTnLst>
                              <p:par>
                                <p:cTn id="37" presetID="2" presetClass="entr" presetSubtype="12" accel="52000" fill="hold" nodeType="after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1200" fill="hold"/>
                                        <p:tgtEl>
                                          <p:spTgt spid="38"/>
                                        </p:tgtEl>
                                        <p:attrNameLst>
                                          <p:attrName>ppt_x</p:attrName>
                                        </p:attrNameLst>
                                      </p:cBhvr>
                                      <p:tavLst>
                                        <p:tav tm="0">
                                          <p:val>
                                            <p:strVal val="0-#ppt_w/2"/>
                                          </p:val>
                                        </p:tav>
                                        <p:tav tm="100000">
                                          <p:val>
                                            <p:strVal val="#ppt_x"/>
                                          </p:val>
                                        </p:tav>
                                      </p:tavLst>
                                    </p:anim>
                                    <p:anim calcmode="lin" valueType="num">
                                      <p:cBhvr additive="base">
                                        <p:cTn id="40" dur="1200" fill="hold"/>
                                        <p:tgtEl>
                                          <p:spTgt spid="38"/>
                                        </p:tgtEl>
                                        <p:attrNameLst>
                                          <p:attrName>ppt_y</p:attrName>
                                        </p:attrNameLst>
                                      </p:cBhvr>
                                      <p:tavLst>
                                        <p:tav tm="0">
                                          <p:val>
                                            <p:strVal val="1+#ppt_h/2"/>
                                          </p:val>
                                        </p:tav>
                                        <p:tav tm="100000">
                                          <p:val>
                                            <p:strVal val="#ppt_y"/>
                                          </p:val>
                                        </p:tav>
                                      </p:tavLst>
                                    </p:anim>
                                  </p:childTnLst>
                                </p:cTn>
                              </p:par>
                              <p:par>
                                <p:cTn id="41" presetID="2" presetClass="entr" presetSubtype="3" accel="52000" fill="hold" nodeType="withEffect">
                                  <p:stCondLst>
                                    <p:cond delay="40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1200" fill="hold"/>
                                        <p:tgtEl>
                                          <p:spTgt spid="18"/>
                                        </p:tgtEl>
                                        <p:attrNameLst>
                                          <p:attrName>ppt_x</p:attrName>
                                        </p:attrNameLst>
                                      </p:cBhvr>
                                      <p:tavLst>
                                        <p:tav tm="0">
                                          <p:val>
                                            <p:strVal val="1+#ppt_w/2"/>
                                          </p:val>
                                        </p:tav>
                                        <p:tav tm="100000">
                                          <p:val>
                                            <p:strVal val="#ppt_x"/>
                                          </p:val>
                                        </p:tav>
                                      </p:tavLst>
                                    </p:anim>
                                    <p:anim calcmode="lin" valueType="num">
                                      <p:cBhvr additive="base">
                                        <p:cTn id="44" dur="1200" fill="hold"/>
                                        <p:tgtEl>
                                          <p:spTgt spid="18"/>
                                        </p:tgtEl>
                                        <p:attrNameLst>
                                          <p:attrName>ppt_y</p:attrName>
                                        </p:attrNameLst>
                                      </p:cBhvr>
                                      <p:tavLst>
                                        <p:tav tm="0">
                                          <p:val>
                                            <p:strVal val="0-#ppt_h/2"/>
                                          </p:val>
                                        </p:tav>
                                        <p:tav tm="100000">
                                          <p:val>
                                            <p:strVal val="#ppt_y"/>
                                          </p:val>
                                        </p:tav>
                                      </p:tavLst>
                                    </p:anim>
                                  </p:childTnLst>
                                </p:cTn>
                              </p:par>
                              <p:par>
                                <p:cTn id="45" presetID="2" presetClass="entr" presetSubtype="6" accel="52000" fill="hold" nodeType="withEffect">
                                  <p:stCondLst>
                                    <p:cond delay="90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1200" fill="hold"/>
                                        <p:tgtEl>
                                          <p:spTgt spid="35"/>
                                        </p:tgtEl>
                                        <p:attrNameLst>
                                          <p:attrName>ppt_x</p:attrName>
                                        </p:attrNameLst>
                                      </p:cBhvr>
                                      <p:tavLst>
                                        <p:tav tm="0">
                                          <p:val>
                                            <p:strVal val="1+#ppt_w/2"/>
                                          </p:val>
                                        </p:tav>
                                        <p:tav tm="100000">
                                          <p:val>
                                            <p:strVal val="#ppt_x"/>
                                          </p:val>
                                        </p:tav>
                                      </p:tavLst>
                                    </p:anim>
                                    <p:anim calcmode="lin" valueType="num">
                                      <p:cBhvr additive="base">
                                        <p:cTn id="48" dur="1200" fill="hold"/>
                                        <p:tgtEl>
                                          <p:spTgt spid="35"/>
                                        </p:tgtEl>
                                        <p:attrNameLst>
                                          <p:attrName>ppt_y</p:attrName>
                                        </p:attrNameLst>
                                      </p:cBhvr>
                                      <p:tavLst>
                                        <p:tav tm="0">
                                          <p:val>
                                            <p:strVal val="1+#ppt_h/2"/>
                                          </p:val>
                                        </p:tav>
                                        <p:tav tm="100000">
                                          <p:val>
                                            <p:strVal val="#ppt_y"/>
                                          </p:val>
                                        </p:tav>
                                      </p:tavLst>
                                    </p:anim>
                                  </p:childTnLst>
                                </p:cTn>
                              </p:par>
                            </p:childTnLst>
                          </p:cTn>
                        </p:par>
                        <p:par>
                          <p:cTn id="49" fill="hold">
                            <p:stCondLst>
                              <p:cond delay="4700"/>
                            </p:stCondLst>
                            <p:childTnLst>
                              <p:par>
                                <p:cTn id="50" presetID="42" presetClass="entr" presetSubtype="0" fill="hold" grpId="0" nodeType="after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1000"/>
                                        <p:tgtEl>
                                          <p:spTgt spid="25"/>
                                        </p:tgtEl>
                                      </p:cBhvr>
                                    </p:animEffect>
                                    <p:anim calcmode="lin" valueType="num">
                                      <p:cBhvr>
                                        <p:cTn id="53" dur="1000" fill="hold"/>
                                        <p:tgtEl>
                                          <p:spTgt spid="25"/>
                                        </p:tgtEl>
                                        <p:attrNameLst>
                                          <p:attrName>ppt_x</p:attrName>
                                        </p:attrNameLst>
                                      </p:cBhvr>
                                      <p:tavLst>
                                        <p:tav tm="0">
                                          <p:val>
                                            <p:strVal val="#ppt_x"/>
                                          </p:val>
                                        </p:tav>
                                        <p:tav tm="100000">
                                          <p:val>
                                            <p:strVal val="#ppt_x"/>
                                          </p:val>
                                        </p:tav>
                                      </p:tavLst>
                                    </p:anim>
                                    <p:anim calcmode="lin" valueType="num">
                                      <p:cBhvr>
                                        <p:cTn id="54" dur="1000" fill="hold"/>
                                        <p:tgtEl>
                                          <p:spTgt spid="2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1000"/>
                                        <p:tgtEl>
                                          <p:spTgt spid="26"/>
                                        </p:tgtEl>
                                      </p:cBhvr>
                                    </p:animEffect>
                                    <p:anim calcmode="lin" valueType="num">
                                      <p:cBhvr>
                                        <p:cTn id="58" dur="1000" fill="hold"/>
                                        <p:tgtEl>
                                          <p:spTgt spid="26"/>
                                        </p:tgtEl>
                                        <p:attrNameLst>
                                          <p:attrName>ppt_x</p:attrName>
                                        </p:attrNameLst>
                                      </p:cBhvr>
                                      <p:tavLst>
                                        <p:tav tm="0">
                                          <p:val>
                                            <p:strVal val="#ppt_x"/>
                                          </p:val>
                                        </p:tav>
                                        <p:tav tm="100000">
                                          <p:val>
                                            <p:strVal val="#ppt_x"/>
                                          </p:val>
                                        </p:tav>
                                      </p:tavLst>
                                    </p:anim>
                                    <p:anim calcmode="lin" valueType="num">
                                      <p:cBhvr>
                                        <p:cTn id="59" dur="1000" fill="hold"/>
                                        <p:tgtEl>
                                          <p:spTgt spid="26"/>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1000"/>
                                        <p:tgtEl>
                                          <p:spTgt spid="27"/>
                                        </p:tgtEl>
                                      </p:cBhvr>
                                    </p:animEffect>
                                    <p:anim calcmode="lin" valueType="num">
                                      <p:cBhvr>
                                        <p:cTn id="63" dur="1000" fill="hold"/>
                                        <p:tgtEl>
                                          <p:spTgt spid="27"/>
                                        </p:tgtEl>
                                        <p:attrNameLst>
                                          <p:attrName>ppt_x</p:attrName>
                                        </p:attrNameLst>
                                      </p:cBhvr>
                                      <p:tavLst>
                                        <p:tav tm="0">
                                          <p:val>
                                            <p:strVal val="#ppt_x"/>
                                          </p:val>
                                        </p:tav>
                                        <p:tav tm="100000">
                                          <p:val>
                                            <p:strVal val="#ppt_x"/>
                                          </p:val>
                                        </p:tav>
                                      </p:tavLst>
                                    </p:anim>
                                    <p:anim calcmode="lin" valueType="num">
                                      <p:cBhvr>
                                        <p:cTn id="64" dur="1000" fill="hold"/>
                                        <p:tgtEl>
                                          <p:spTgt spid="27"/>
                                        </p:tgtEl>
                                        <p:attrNameLst>
                                          <p:attrName>ppt_y</p:attrName>
                                        </p:attrNameLst>
                                      </p:cBhvr>
                                      <p:tavLst>
                                        <p:tav tm="0">
                                          <p:val>
                                            <p:strVal val="#ppt_y+.1"/>
                                          </p:val>
                                        </p:tav>
                                        <p:tav tm="100000">
                                          <p:val>
                                            <p:strVal val="#ppt_y"/>
                                          </p:val>
                                        </p:tav>
                                      </p:tavLst>
                                    </p:anim>
                                  </p:childTnLst>
                                </p:cTn>
                              </p:par>
                            </p:childTnLst>
                          </p:cTn>
                        </p:par>
                        <p:par>
                          <p:cTn id="65" fill="hold">
                            <p:stCondLst>
                              <p:cond delay="5700"/>
                            </p:stCondLst>
                            <p:childTnLst>
                              <p:par>
                                <p:cTn id="66" presetID="14" presetClass="entr" presetSubtype="10" fill="hold" grpId="0" nodeType="afterEffect">
                                  <p:stCondLst>
                                    <p:cond delay="0"/>
                                  </p:stCondLst>
                                  <p:childTnLst>
                                    <p:set>
                                      <p:cBhvr>
                                        <p:cTn id="67" dur="1" fill="hold">
                                          <p:stCondLst>
                                            <p:cond delay="0"/>
                                          </p:stCondLst>
                                        </p:cTn>
                                        <p:tgtEl>
                                          <p:spTgt spid="31"/>
                                        </p:tgtEl>
                                        <p:attrNameLst>
                                          <p:attrName>style.visibility</p:attrName>
                                        </p:attrNameLst>
                                      </p:cBhvr>
                                      <p:to>
                                        <p:strVal val="visible"/>
                                      </p:to>
                                    </p:set>
                                    <p:animEffect transition="in" filter="randombar(horizontal)">
                                      <p:cBhvr>
                                        <p:cTn id="68" dur="500"/>
                                        <p:tgtEl>
                                          <p:spTgt spid="31"/>
                                        </p:tgtEl>
                                      </p:cBhvr>
                                    </p:animEffect>
                                  </p:childTnLst>
                                </p:cTn>
                              </p:par>
                              <p:par>
                                <p:cTn id="69" presetID="14" presetClass="entr" presetSubtype="10" fill="hold" grpId="0" nodeType="withEffect">
                                  <p:stCondLst>
                                    <p:cond delay="0"/>
                                  </p:stCondLst>
                                  <p:childTnLst>
                                    <p:set>
                                      <p:cBhvr>
                                        <p:cTn id="70" dur="1" fill="hold">
                                          <p:stCondLst>
                                            <p:cond delay="0"/>
                                          </p:stCondLst>
                                        </p:cTn>
                                        <p:tgtEl>
                                          <p:spTgt spid="32"/>
                                        </p:tgtEl>
                                        <p:attrNameLst>
                                          <p:attrName>style.visibility</p:attrName>
                                        </p:attrNameLst>
                                      </p:cBhvr>
                                      <p:to>
                                        <p:strVal val="visible"/>
                                      </p:to>
                                    </p:set>
                                    <p:animEffect transition="in" filter="randombar(horizontal)">
                                      <p:cBhvr>
                                        <p:cTn id="71" dur="500"/>
                                        <p:tgtEl>
                                          <p:spTgt spid="32"/>
                                        </p:tgtEl>
                                      </p:cBhvr>
                                    </p:animEffect>
                                  </p:childTnLst>
                                </p:cTn>
                              </p:par>
                              <p:par>
                                <p:cTn id="72" presetID="14" presetClass="entr" presetSubtype="10" fill="hold" grpId="0" nodeType="withEffect">
                                  <p:stCondLst>
                                    <p:cond delay="0"/>
                                  </p:stCondLst>
                                  <p:childTnLst>
                                    <p:set>
                                      <p:cBhvr>
                                        <p:cTn id="73" dur="1" fill="hold">
                                          <p:stCondLst>
                                            <p:cond delay="0"/>
                                          </p:stCondLst>
                                        </p:cTn>
                                        <p:tgtEl>
                                          <p:spTgt spid="34"/>
                                        </p:tgtEl>
                                        <p:attrNameLst>
                                          <p:attrName>style.visibility</p:attrName>
                                        </p:attrNameLst>
                                      </p:cBhvr>
                                      <p:to>
                                        <p:strVal val="visible"/>
                                      </p:to>
                                    </p:set>
                                    <p:animEffect transition="in" filter="randombar(horizontal)">
                                      <p:cBhvr>
                                        <p:cTn id="74" dur="500"/>
                                        <p:tgtEl>
                                          <p:spTgt spid="34"/>
                                        </p:tgtEl>
                                      </p:cBhvr>
                                    </p:animEffect>
                                  </p:childTnLst>
                                </p:cTn>
                              </p:par>
                              <p:par>
                                <p:cTn id="75" presetID="2" presetClass="entr" presetSubtype="6" accel="52000" fill="hold" nodeType="withEffect">
                                  <p:stCondLst>
                                    <p:cond delay="900"/>
                                  </p:stCondLst>
                                  <p:childTnLst>
                                    <p:set>
                                      <p:cBhvr>
                                        <p:cTn id="76" dur="1" fill="hold">
                                          <p:stCondLst>
                                            <p:cond delay="0"/>
                                          </p:stCondLst>
                                        </p:cTn>
                                        <p:tgtEl>
                                          <p:spTgt spid="48"/>
                                        </p:tgtEl>
                                        <p:attrNameLst>
                                          <p:attrName>style.visibility</p:attrName>
                                        </p:attrNameLst>
                                      </p:cBhvr>
                                      <p:to>
                                        <p:strVal val="visible"/>
                                      </p:to>
                                    </p:set>
                                    <p:anim calcmode="lin" valueType="num">
                                      <p:cBhvr additive="base">
                                        <p:cTn id="77" dur="1200" fill="hold"/>
                                        <p:tgtEl>
                                          <p:spTgt spid="48"/>
                                        </p:tgtEl>
                                        <p:attrNameLst>
                                          <p:attrName>ppt_x</p:attrName>
                                        </p:attrNameLst>
                                      </p:cBhvr>
                                      <p:tavLst>
                                        <p:tav tm="0">
                                          <p:val>
                                            <p:strVal val="1+#ppt_w/2"/>
                                          </p:val>
                                        </p:tav>
                                        <p:tav tm="100000">
                                          <p:val>
                                            <p:strVal val="#ppt_x"/>
                                          </p:val>
                                        </p:tav>
                                      </p:tavLst>
                                    </p:anim>
                                    <p:anim calcmode="lin" valueType="num">
                                      <p:cBhvr additive="base">
                                        <p:cTn id="78" dur="1200" fill="hold"/>
                                        <p:tgtEl>
                                          <p:spTgt spid="48"/>
                                        </p:tgtEl>
                                        <p:attrNameLst>
                                          <p:attrName>ppt_y</p:attrName>
                                        </p:attrNameLst>
                                      </p:cBhvr>
                                      <p:tavLst>
                                        <p:tav tm="0">
                                          <p:val>
                                            <p:strVal val="1+#ppt_h/2"/>
                                          </p:val>
                                        </p:tav>
                                        <p:tav tm="100000">
                                          <p:val>
                                            <p:strVal val="#ppt_y"/>
                                          </p:val>
                                        </p:tav>
                                      </p:tavLst>
                                    </p:anim>
                                  </p:childTnLst>
                                </p:cTn>
                              </p:par>
                              <p:par>
                                <p:cTn id="79" presetID="14" presetClass="entr" presetSubtype="10" fill="hold" grpId="0" nodeType="withEffect">
                                  <p:stCondLst>
                                    <p:cond delay="0"/>
                                  </p:stCondLst>
                                  <p:childTnLst>
                                    <p:set>
                                      <p:cBhvr>
                                        <p:cTn id="80" dur="1" fill="hold">
                                          <p:stCondLst>
                                            <p:cond delay="0"/>
                                          </p:stCondLst>
                                        </p:cTn>
                                        <p:tgtEl>
                                          <p:spTgt spid="47"/>
                                        </p:tgtEl>
                                        <p:attrNameLst>
                                          <p:attrName>style.visibility</p:attrName>
                                        </p:attrNameLst>
                                      </p:cBhvr>
                                      <p:to>
                                        <p:strVal val="visible"/>
                                      </p:to>
                                    </p:set>
                                    <p:animEffect transition="in" filter="randombar(horizontal)">
                                      <p:cBhvr>
                                        <p:cTn id="81" dur="500"/>
                                        <p:tgtEl>
                                          <p:spTgt spid="47"/>
                                        </p:tgtEl>
                                      </p:cBhvr>
                                    </p:animEffect>
                                  </p:childTnLst>
                                </p:cTn>
                              </p:par>
                              <p:par>
                                <p:cTn id="82" presetID="14" presetClass="entr" presetSubtype="10" fill="hold" grpId="0" nodeType="withEffect">
                                  <p:stCondLst>
                                    <p:cond delay="0"/>
                                  </p:stCondLst>
                                  <p:childTnLst>
                                    <p:set>
                                      <p:cBhvr>
                                        <p:cTn id="83" dur="1" fill="hold">
                                          <p:stCondLst>
                                            <p:cond delay="0"/>
                                          </p:stCondLst>
                                        </p:cTn>
                                        <p:tgtEl>
                                          <p:spTgt spid="53"/>
                                        </p:tgtEl>
                                        <p:attrNameLst>
                                          <p:attrName>style.visibility</p:attrName>
                                        </p:attrNameLst>
                                      </p:cBhvr>
                                      <p:to>
                                        <p:strVal val="visible"/>
                                      </p:to>
                                    </p:set>
                                    <p:animEffect transition="in" filter="randombar(horizontal)">
                                      <p:cBhvr>
                                        <p:cTn id="84" dur="500"/>
                                        <p:tgtEl>
                                          <p:spTgt spid="53"/>
                                        </p:tgtEl>
                                      </p:cBhvr>
                                    </p:animEffect>
                                  </p:childTnLst>
                                </p:cTn>
                              </p:par>
                              <p:par>
                                <p:cTn id="85" presetID="42" presetClass="entr" presetSubtype="0" fill="hold" nodeType="withEffect">
                                  <p:stCondLst>
                                    <p:cond delay="0"/>
                                  </p:stCondLst>
                                  <p:childTnLst>
                                    <p:set>
                                      <p:cBhvr>
                                        <p:cTn id="86" dur="1" fill="hold">
                                          <p:stCondLst>
                                            <p:cond delay="0"/>
                                          </p:stCondLst>
                                        </p:cTn>
                                        <p:tgtEl>
                                          <p:spTgt spid="54"/>
                                        </p:tgtEl>
                                        <p:attrNameLst>
                                          <p:attrName>style.visibility</p:attrName>
                                        </p:attrNameLst>
                                      </p:cBhvr>
                                      <p:to>
                                        <p:strVal val="visible"/>
                                      </p:to>
                                    </p:set>
                                    <p:animEffect transition="in" filter="fade">
                                      <p:cBhvr>
                                        <p:cTn id="87" dur="1000"/>
                                        <p:tgtEl>
                                          <p:spTgt spid="54"/>
                                        </p:tgtEl>
                                      </p:cBhvr>
                                    </p:animEffect>
                                    <p:anim calcmode="lin" valueType="num">
                                      <p:cBhvr>
                                        <p:cTn id="88" dur="1000" fill="hold"/>
                                        <p:tgtEl>
                                          <p:spTgt spid="54"/>
                                        </p:tgtEl>
                                        <p:attrNameLst>
                                          <p:attrName>ppt_x</p:attrName>
                                        </p:attrNameLst>
                                      </p:cBhvr>
                                      <p:tavLst>
                                        <p:tav tm="0">
                                          <p:val>
                                            <p:strVal val="#ppt_x"/>
                                          </p:val>
                                        </p:tav>
                                        <p:tav tm="100000">
                                          <p:val>
                                            <p:strVal val="#ppt_x"/>
                                          </p:val>
                                        </p:tav>
                                      </p:tavLst>
                                    </p:anim>
                                    <p:anim calcmode="lin" valueType="num">
                                      <p:cBhvr>
                                        <p:cTn id="89" dur="1000" fill="hold"/>
                                        <p:tgtEl>
                                          <p:spTgt spid="54"/>
                                        </p:tgtEl>
                                        <p:attrNameLst>
                                          <p:attrName>ppt_y</p:attrName>
                                        </p:attrNameLst>
                                      </p:cBhvr>
                                      <p:tavLst>
                                        <p:tav tm="0">
                                          <p:val>
                                            <p:strVal val="#ppt_y+.1"/>
                                          </p:val>
                                        </p:tav>
                                        <p:tav tm="100000">
                                          <p:val>
                                            <p:strVal val="#ppt_y"/>
                                          </p:val>
                                        </p:tav>
                                      </p:tavLst>
                                    </p:anim>
                                  </p:childTnLst>
                                </p:cTn>
                              </p:par>
                              <p:par>
                                <p:cTn id="90" presetID="42" presetClass="entr" presetSubtype="0" fill="hold" nodeType="withEffect">
                                  <p:stCondLst>
                                    <p:cond delay="0"/>
                                  </p:stCondLst>
                                  <p:childTnLst>
                                    <p:set>
                                      <p:cBhvr>
                                        <p:cTn id="91" dur="1" fill="hold">
                                          <p:stCondLst>
                                            <p:cond delay="0"/>
                                          </p:stCondLst>
                                        </p:cTn>
                                        <p:tgtEl>
                                          <p:spTgt spid="61"/>
                                        </p:tgtEl>
                                        <p:attrNameLst>
                                          <p:attrName>style.visibility</p:attrName>
                                        </p:attrNameLst>
                                      </p:cBhvr>
                                      <p:to>
                                        <p:strVal val="visible"/>
                                      </p:to>
                                    </p:set>
                                    <p:animEffect transition="in" filter="fade">
                                      <p:cBhvr>
                                        <p:cTn id="92" dur="1000"/>
                                        <p:tgtEl>
                                          <p:spTgt spid="61"/>
                                        </p:tgtEl>
                                      </p:cBhvr>
                                    </p:animEffect>
                                    <p:anim calcmode="lin" valueType="num">
                                      <p:cBhvr>
                                        <p:cTn id="93" dur="1000" fill="hold"/>
                                        <p:tgtEl>
                                          <p:spTgt spid="61"/>
                                        </p:tgtEl>
                                        <p:attrNameLst>
                                          <p:attrName>ppt_x</p:attrName>
                                        </p:attrNameLst>
                                      </p:cBhvr>
                                      <p:tavLst>
                                        <p:tav tm="0">
                                          <p:val>
                                            <p:strVal val="#ppt_x"/>
                                          </p:val>
                                        </p:tav>
                                        <p:tav tm="100000">
                                          <p:val>
                                            <p:strVal val="#ppt_x"/>
                                          </p:val>
                                        </p:tav>
                                      </p:tavLst>
                                    </p:anim>
                                    <p:anim calcmode="lin" valueType="num">
                                      <p:cBhvr>
                                        <p:cTn id="94" dur="1000" fill="hold"/>
                                        <p:tgtEl>
                                          <p:spTgt spid="61"/>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65"/>
                                        </p:tgtEl>
                                        <p:attrNameLst>
                                          <p:attrName>style.visibility</p:attrName>
                                        </p:attrNameLst>
                                      </p:cBhvr>
                                      <p:to>
                                        <p:strVal val="visible"/>
                                      </p:to>
                                    </p:set>
                                    <p:animEffect transition="in" filter="fade">
                                      <p:cBhvr>
                                        <p:cTn id="97" dur="1000"/>
                                        <p:tgtEl>
                                          <p:spTgt spid="65"/>
                                        </p:tgtEl>
                                      </p:cBhvr>
                                    </p:animEffect>
                                    <p:anim calcmode="lin" valueType="num">
                                      <p:cBhvr>
                                        <p:cTn id="98" dur="1000" fill="hold"/>
                                        <p:tgtEl>
                                          <p:spTgt spid="65"/>
                                        </p:tgtEl>
                                        <p:attrNameLst>
                                          <p:attrName>ppt_x</p:attrName>
                                        </p:attrNameLst>
                                      </p:cBhvr>
                                      <p:tavLst>
                                        <p:tav tm="0">
                                          <p:val>
                                            <p:strVal val="#ppt_x"/>
                                          </p:val>
                                        </p:tav>
                                        <p:tav tm="100000">
                                          <p:val>
                                            <p:strVal val="#ppt_x"/>
                                          </p:val>
                                        </p:tav>
                                      </p:tavLst>
                                    </p:anim>
                                    <p:anim calcmode="lin" valueType="num">
                                      <p:cBhvr>
                                        <p:cTn id="99" dur="1000" fill="hold"/>
                                        <p:tgtEl>
                                          <p:spTgt spid="65"/>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68"/>
                                        </p:tgtEl>
                                        <p:attrNameLst>
                                          <p:attrName>style.visibility</p:attrName>
                                        </p:attrNameLst>
                                      </p:cBhvr>
                                      <p:to>
                                        <p:strVal val="visible"/>
                                      </p:to>
                                    </p:set>
                                    <p:animEffect transition="in" filter="fade">
                                      <p:cBhvr>
                                        <p:cTn id="102" dur="1000"/>
                                        <p:tgtEl>
                                          <p:spTgt spid="68"/>
                                        </p:tgtEl>
                                      </p:cBhvr>
                                    </p:animEffect>
                                    <p:anim calcmode="lin" valueType="num">
                                      <p:cBhvr>
                                        <p:cTn id="103" dur="1000" fill="hold"/>
                                        <p:tgtEl>
                                          <p:spTgt spid="68"/>
                                        </p:tgtEl>
                                        <p:attrNameLst>
                                          <p:attrName>ppt_x</p:attrName>
                                        </p:attrNameLst>
                                      </p:cBhvr>
                                      <p:tavLst>
                                        <p:tav tm="0">
                                          <p:val>
                                            <p:strVal val="#ppt_x"/>
                                          </p:val>
                                        </p:tav>
                                        <p:tav tm="100000">
                                          <p:val>
                                            <p:strVal val="#ppt_x"/>
                                          </p:val>
                                        </p:tav>
                                      </p:tavLst>
                                    </p:anim>
                                    <p:anim calcmode="lin" valueType="num">
                                      <p:cBhvr>
                                        <p:cTn id="104" dur="1000" fill="hold"/>
                                        <p:tgtEl>
                                          <p:spTgt spid="68"/>
                                        </p:tgtEl>
                                        <p:attrNameLst>
                                          <p:attrName>ppt_y</p:attrName>
                                        </p:attrNameLst>
                                      </p:cBhvr>
                                      <p:tavLst>
                                        <p:tav tm="0">
                                          <p:val>
                                            <p:strVal val="#ppt_y+.1"/>
                                          </p:val>
                                        </p:tav>
                                        <p:tav tm="100000">
                                          <p:val>
                                            <p:strVal val="#ppt_y"/>
                                          </p:val>
                                        </p:tav>
                                      </p:tavLst>
                                    </p:anim>
                                  </p:childTnLst>
                                </p:cTn>
                              </p:par>
                              <p:par>
                                <p:cTn id="105" presetID="2" presetClass="entr" presetSubtype="3" accel="52000" fill="hold" nodeType="withEffect">
                                  <p:stCondLst>
                                    <p:cond delay="400"/>
                                  </p:stCondLst>
                                  <p:childTnLst>
                                    <p:set>
                                      <p:cBhvr>
                                        <p:cTn id="106" dur="1" fill="hold">
                                          <p:stCondLst>
                                            <p:cond delay="0"/>
                                          </p:stCondLst>
                                        </p:cTn>
                                        <p:tgtEl>
                                          <p:spTgt spid="71"/>
                                        </p:tgtEl>
                                        <p:attrNameLst>
                                          <p:attrName>style.visibility</p:attrName>
                                        </p:attrNameLst>
                                      </p:cBhvr>
                                      <p:to>
                                        <p:strVal val="visible"/>
                                      </p:to>
                                    </p:set>
                                    <p:anim calcmode="lin" valueType="num">
                                      <p:cBhvr additive="base">
                                        <p:cTn id="107" dur="1200" fill="hold"/>
                                        <p:tgtEl>
                                          <p:spTgt spid="71"/>
                                        </p:tgtEl>
                                        <p:attrNameLst>
                                          <p:attrName>ppt_x</p:attrName>
                                        </p:attrNameLst>
                                      </p:cBhvr>
                                      <p:tavLst>
                                        <p:tav tm="0">
                                          <p:val>
                                            <p:strVal val="1+#ppt_w/2"/>
                                          </p:val>
                                        </p:tav>
                                        <p:tav tm="100000">
                                          <p:val>
                                            <p:strVal val="#ppt_x"/>
                                          </p:val>
                                        </p:tav>
                                      </p:tavLst>
                                    </p:anim>
                                    <p:anim calcmode="lin" valueType="num">
                                      <p:cBhvr additive="base">
                                        <p:cTn id="108" dur="1200" fill="hold"/>
                                        <p:tgtEl>
                                          <p:spTgt spid="71"/>
                                        </p:tgtEl>
                                        <p:attrNameLst>
                                          <p:attrName>ppt_y</p:attrName>
                                        </p:attrNameLst>
                                      </p:cBhvr>
                                      <p:tavLst>
                                        <p:tav tm="0">
                                          <p:val>
                                            <p:strVal val="0-#ppt_h/2"/>
                                          </p:val>
                                        </p:tav>
                                        <p:tav tm="100000">
                                          <p:val>
                                            <p:strVal val="#ppt_y"/>
                                          </p:val>
                                        </p:tav>
                                      </p:tavLst>
                                    </p:anim>
                                  </p:childTnLst>
                                </p:cTn>
                              </p:par>
                              <p:par>
                                <p:cTn id="109" presetID="14" presetClass="entr" presetSubtype="10" fill="hold" grpId="0" nodeType="withEffect">
                                  <p:stCondLst>
                                    <p:cond delay="0"/>
                                  </p:stCondLst>
                                  <p:childTnLst>
                                    <p:set>
                                      <p:cBhvr>
                                        <p:cTn id="110" dur="1" fill="hold">
                                          <p:stCondLst>
                                            <p:cond delay="0"/>
                                          </p:stCondLst>
                                        </p:cTn>
                                        <p:tgtEl>
                                          <p:spTgt spid="75"/>
                                        </p:tgtEl>
                                        <p:attrNameLst>
                                          <p:attrName>style.visibility</p:attrName>
                                        </p:attrNameLst>
                                      </p:cBhvr>
                                      <p:to>
                                        <p:strVal val="visible"/>
                                      </p:to>
                                    </p:set>
                                    <p:animEffect transition="in" filter="randombar(horizontal)">
                                      <p:cBhvr>
                                        <p:cTn id="111" dur="500"/>
                                        <p:tgtEl>
                                          <p:spTgt spid="75"/>
                                        </p:tgtEl>
                                      </p:cBhvr>
                                    </p:animEffect>
                                  </p:childTnLst>
                                </p:cTn>
                              </p:par>
                            </p:childTnLst>
                          </p:cTn>
                        </p:par>
                        <p:par>
                          <p:cTn id="112" fill="hold">
                            <p:stCondLst>
                              <p:cond delay="7800"/>
                            </p:stCondLst>
                            <p:childTnLst>
                              <p:par>
                                <p:cTn id="113" presetID="42" presetClass="entr" presetSubtype="0" fill="hold" grpId="0" nodeType="afterEffect">
                                  <p:stCondLst>
                                    <p:cond delay="0"/>
                                  </p:stCondLst>
                                  <p:childTnLst>
                                    <p:set>
                                      <p:cBhvr>
                                        <p:cTn id="114" dur="1" fill="hold">
                                          <p:stCondLst>
                                            <p:cond delay="0"/>
                                          </p:stCondLst>
                                        </p:cTn>
                                        <p:tgtEl>
                                          <p:spTgt spid="76"/>
                                        </p:tgtEl>
                                        <p:attrNameLst>
                                          <p:attrName>style.visibility</p:attrName>
                                        </p:attrNameLst>
                                      </p:cBhvr>
                                      <p:to>
                                        <p:strVal val="visible"/>
                                      </p:to>
                                    </p:set>
                                    <p:animEffect transition="in" filter="fade">
                                      <p:cBhvr>
                                        <p:cTn id="115" dur="1000"/>
                                        <p:tgtEl>
                                          <p:spTgt spid="76"/>
                                        </p:tgtEl>
                                      </p:cBhvr>
                                    </p:animEffect>
                                    <p:anim calcmode="lin" valueType="num">
                                      <p:cBhvr>
                                        <p:cTn id="116" dur="1000" fill="hold"/>
                                        <p:tgtEl>
                                          <p:spTgt spid="76"/>
                                        </p:tgtEl>
                                        <p:attrNameLst>
                                          <p:attrName>ppt_x</p:attrName>
                                        </p:attrNameLst>
                                      </p:cBhvr>
                                      <p:tavLst>
                                        <p:tav tm="0">
                                          <p:val>
                                            <p:strVal val="#ppt_x"/>
                                          </p:val>
                                        </p:tav>
                                        <p:tav tm="100000">
                                          <p:val>
                                            <p:strVal val="#ppt_x"/>
                                          </p:val>
                                        </p:tav>
                                      </p:tavLst>
                                    </p:anim>
                                    <p:anim calcmode="lin" valueType="num">
                                      <p:cBhvr>
                                        <p:cTn id="117" dur="1000" fill="hold"/>
                                        <p:tgtEl>
                                          <p:spTgt spid="76"/>
                                        </p:tgtEl>
                                        <p:attrNameLst>
                                          <p:attrName>ppt_y</p:attrName>
                                        </p:attrNameLst>
                                      </p:cBhvr>
                                      <p:tavLst>
                                        <p:tav tm="0">
                                          <p:val>
                                            <p:strVal val="#ppt_y+.1"/>
                                          </p:val>
                                        </p:tav>
                                        <p:tav tm="100000">
                                          <p:val>
                                            <p:strVal val="#ppt_y"/>
                                          </p:val>
                                        </p:tav>
                                      </p:tavLst>
                                    </p:anim>
                                  </p:childTnLst>
                                </p:cTn>
                              </p:par>
                              <p:par>
                                <p:cTn id="118" presetID="2" presetClass="entr" presetSubtype="3" accel="52000" fill="hold" nodeType="withEffect">
                                  <p:stCondLst>
                                    <p:cond delay="400"/>
                                  </p:stCondLst>
                                  <p:childTnLst>
                                    <p:set>
                                      <p:cBhvr>
                                        <p:cTn id="119" dur="1" fill="hold">
                                          <p:stCondLst>
                                            <p:cond delay="0"/>
                                          </p:stCondLst>
                                        </p:cTn>
                                        <p:tgtEl>
                                          <p:spTgt spid="82"/>
                                        </p:tgtEl>
                                        <p:attrNameLst>
                                          <p:attrName>style.visibility</p:attrName>
                                        </p:attrNameLst>
                                      </p:cBhvr>
                                      <p:to>
                                        <p:strVal val="visible"/>
                                      </p:to>
                                    </p:set>
                                    <p:anim calcmode="lin" valueType="num">
                                      <p:cBhvr additive="base">
                                        <p:cTn id="120" dur="1200" fill="hold"/>
                                        <p:tgtEl>
                                          <p:spTgt spid="82"/>
                                        </p:tgtEl>
                                        <p:attrNameLst>
                                          <p:attrName>ppt_x</p:attrName>
                                        </p:attrNameLst>
                                      </p:cBhvr>
                                      <p:tavLst>
                                        <p:tav tm="0">
                                          <p:val>
                                            <p:strVal val="1+#ppt_w/2"/>
                                          </p:val>
                                        </p:tav>
                                        <p:tav tm="100000">
                                          <p:val>
                                            <p:strVal val="#ppt_x"/>
                                          </p:val>
                                        </p:tav>
                                      </p:tavLst>
                                    </p:anim>
                                    <p:anim calcmode="lin" valueType="num">
                                      <p:cBhvr additive="base">
                                        <p:cTn id="121" dur="1200" fill="hold"/>
                                        <p:tgtEl>
                                          <p:spTgt spid="82"/>
                                        </p:tgtEl>
                                        <p:attrNameLst>
                                          <p:attrName>ppt_y</p:attrName>
                                        </p:attrNameLst>
                                      </p:cBhvr>
                                      <p:tavLst>
                                        <p:tav tm="0">
                                          <p:val>
                                            <p:strVal val="0-#ppt_h/2"/>
                                          </p:val>
                                        </p:tav>
                                        <p:tav tm="100000">
                                          <p:val>
                                            <p:strVal val="#ppt_y"/>
                                          </p:val>
                                        </p:tav>
                                      </p:tavLst>
                                    </p:anim>
                                  </p:childTnLst>
                                </p:cTn>
                              </p:par>
                              <p:par>
                                <p:cTn id="122" presetID="14" presetClass="entr" presetSubtype="10" fill="hold" grpId="0" nodeType="withEffect">
                                  <p:stCondLst>
                                    <p:cond delay="0"/>
                                  </p:stCondLst>
                                  <p:childTnLst>
                                    <p:set>
                                      <p:cBhvr>
                                        <p:cTn id="123" dur="1" fill="hold">
                                          <p:stCondLst>
                                            <p:cond delay="0"/>
                                          </p:stCondLst>
                                        </p:cTn>
                                        <p:tgtEl>
                                          <p:spTgt spid="87"/>
                                        </p:tgtEl>
                                        <p:attrNameLst>
                                          <p:attrName>style.visibility</p:attrName>
                                        </p:attrNameLst>
                                      </p:cBhvr>
                                      <p:to>
                                        <p:strVal val="visible"/>
                                      </p:to>
                                    </p:set>
                                    <p:animEffect transition="in" filter="randombar(horizontal)">
                                      <p:cBhvr>
                                        <p:cTn id="124" dur="500"/>
                                        <p:tgtEl>
                                          <p:spTgt spid="87"/>
                                        </p:tgtEl>
                                      </p:cBhvr>
                                    </p:animEffect>
                                  </p:childTnLst>
                                </p:cTn>
                              </p:par>
                            </p:childTnLst>
                          </p:cTn>
                        </p:par>
                        <p:par>
                          <p:cTn id="125" fill="hold">
                            <p:stCondLst>
                              <p:cond delay="9400"/>
                            </p:stCondLst>
                            <p:childTnLst>
                              <p:par>
                                <p:cTn id="126" presetID="2" presetClass="entr" presetSubtype="12" accel="52000" fill="hold" nodeType="afterEffect">
                                  <p:stCondLst>
                                    <p:cond delay="0"/>
                                  </p:stCondLst>
                                  <p:childTnLst>
                                    <p:set>
                                      <p:cBhvr>
                                        <p:cTn id="127" dur="1" fill="hold">
                                          <p:stCondLst>
                                            <p:cond delay="0"/>
                                          </p:stCondLst>
                                        </p:cTn>
                                        <p:tgtEl>
                                          <p:spTgt spid="88"/>
                                        </p:tgtEl>
                                        <p:attrNameLst>
                                          <p:attrName>style.visibility</p:attrName>
                                        </p:attrNameLst>
                                      </p:cBhvr>
                                      <p:to>
                                        <p:strVal val="visible"/>
                                      </p:to>
                                    </p:set>
                                    <p:anim calcmode="lin" valueType="num">
                                      <p:cBhvr additive="base">
                                        <p:cTn id="128" dur="1200" fill="hold"/>
                                        <p:tgtEl>
                                          <p:spTgt spid="88"/>
                                        </p:tgtEl>
                                        <p:attrNameLst>
                                          <p:attrName>ppt_x</p:attrName>
                                        </p:attrNameLst>
                                      </p:cBhvr>
                                      <p:tavLst>
                                        <p:tav tm="0">
                                          <p:val>
                                            <p:strVal val="0-#ppt_w/2"/>
                                          </p:val>
                                        </p:tav>
                                        <p:tav tm="100000">
                                          <p:val>
                                            <p:strVal val="#ppt_x"/>
                                          </p:val>
                                        </p:tav>
                                      </p:tavLst>
                                    </p:anim>
                                    <p:anim calcmode="lin" valueType="num">
                                      <p:cBhvr additive="base">
                                        <p:cTn id="129" dur="1200" fill="hold"/>
                                        <p:tgtEl>
                                          <p:spTgt spid="88"/>
                                        </p:tgtEl>
                                        <p:attrNameLst>
                                          <p:attrName>ppt_y</p:attrName>
                                        </p:attrNameLst>
                                      </p:cBhvr>
                                      <p:tavLst>
                                        <p:tav tm="0">
                                          <p:val>
                                            <p:strVal val="1+#ppt_h/2"/>
                                          </p:val>
                                        </p:tav>
                                        <p:tav tm="100000">
                                          <p:val>
                                            <p:strVal val="#ppt_y"/>
                                          </p:val>
                                        </p:tav>
                                      </p:tavLst>
                                    </p:anim>
                                  </p:childTnLst>
                                </p:cTn>
                              </p:par>
                              <p:par>
                                <p:cTn id="130" presetID="14" presetClass="entr" presetSubtype="10" fill="hold" grpId="0" nodeType="withEffect">
                                  <p:stCondLst>
                                    <p:cond delay="0"/>
                                  </p:stCondLst>
                                  <p:childTnLst>
                                    <p:set>
                                      <p:cBhvr>
                                        <p:cTn id="131" dur="1" fill="hold">
                                          <p:stCondLst>
                                            <p:cond delay="0"/>
                                          </p:stCondLst>
                                        </p:cTn>
                                        <p:tgtEl>
                                          <p:spTgt spid="93"/>
                                        </p:tgtEl>
                                        <p:attrNameLst>
                                          <p:attrName>style.visibility</p:attrName>
                                        </p:attrNameLst>
                                      </p:cBhvr>
                                      <p:to>
                                        <p:strVal val="visible"/>
                                      </p:to>
                                    </p:set>
                                    <p:animEffect transition="in" filter="randombar(horizontal)">
                                      <p:cBhvr>
                                        <p:cTn id="132" dur="500"/>
                                        <p:tgtEl>
                                          <p:spTgt spid="93"/>
                                        </p:tgtEl>
                                      </p:cBhvr>
                                    </p:animEffect>
                                  </p:childTnLst>
                                </p:cTn>
                              </p:par>
                              <p:par>
                                <p:cTn id="133" presetID="2" presetClass="entr" presetSubtype="6" accel="52000" fill="hold" nodeType="withEffect">
                                  <p:stCondLst>
                                    <p:cond delay="900"/>
                                  </p:stCondLst>
                                  <p:childTnLst>
                                    <p:set>
                                      <p:cBhvr>
                                        <p:cTn id="134" dur="1" fill="hold">
                                          <p:stCondLst>
                                            <p:cond delay="0"/>
                                          </p:stCondLst>
                                        </p:cTn>
                                        <p:tgtEl>
                                          <p:spTgt spid="95"/>
                                        </p:tgtEl>
                                        <p:attrNameLst>
                                          <p:attrName>style.visibility</p:attrName>
                                        </p:attrNameLst>
                                      </p:cBhvr>
                                      <p:to>
                                        <p:strVal val="visible"/>
                                      </p:to>
                                    </p:set>
                                    <p:anim calcmode="lin" valueType="num">
                                      <p:cBhvr additive="base">
                                        <p:cTn id="135" dur="1200" fill="hold"/>
                                        <p:tgtEl>
                                          <p:spTgt spid="95"/>
                                        </p:tgtEl>
                                        <p:attrNameLst>
                                          <p:attrName>ppt_x</p:attrName>
                                        </p:attrNameLst>
                                      </p:cBhvr>
                                      <p:tavLst>
                                        <p:tav tm="0">
                                          <p:val>
                                            <p:strVal val="1+#ppt_w/2"/>
                                          </p:val>
                                        </p:tav>
                                        <p:tav tm="100000">
                                          <p:val>
                                            <p:strVal val="#ppt_x"/>
                                          </p:val>
                                        </p:tav>
                                      </p:tavLst>
                                    </p:anim>
                                    <p:anim calcmode="lin" valueType="num">
                                      <p:cBhvr additive="base">
                                        <p:cTn id="136" dur="1200" fill="hold"/>
                                        <p:tgtEl>
                                          <p:spTgt spid="95"/>
                                        </p:tgtEl>
                                        <p:attrNameLst>
                                          <p:attrName>ppt_y</p:attrName>
                                        </p:attrNameLst>
                                      </p:cBhvr>
                                      <p:tavLst>
                                        <p:tav tm="0">
                                          <p:val>
                                            <p:strVal val="1+#ppt_h/2"/>
                                          </p:val>
                                        </p:tav>
                                        <p:tav tm="100000">
                                          <p:val>
                                            <p:strVal val="#ppt_y"/>
                                          </p:val>
                                        </p:tav>
                                      </p:tavLst>
                                    </p:anim>
                                  </p:childTnLst>
                                </p:cTn>
                              </p:par>
                              <p:par>
                                <p:cTn id="137" presetID="42" presetClass="entr" presetSubtype="0" fill="hold" grpId="0" nodeType="withEffect">
                                  <p:stCondLst>
                                    <p:cond delay="0"/>
                                  </p:stCondLst>
                                  <p:childTnLst>
                                    <p:set>
                                      <p:cBhvr>
                                        <p:cTn id="138" dur="1" fill="hold">
                                          <p:stCondLst>
                                            <p:cond delay="0"/>
                                          </p:stCondLst>
                                        </p:cTn>
                                        <p:tgtEl>
                                          <p:spTgt spid="94"/>
                                        </p:tgtEl>
                                        <p:attrNameLst>
                                          <p:attrName>style.visibility</p:attrName>
                                        </p:attrNameLst>
                                      </p:cBhvr>
                                      <p:to>
                                        <p:strVal val="visible"/>
                                      </p:to>
                                    </p:set>
                                    <p:animEffect transition="in" filter="fade">
                                      <p:cBhvr>
                                        <p:cTn id="139" dur="1000"/>
                                        <p:tgtEl>
                                          <p:spTgt spid="94"/>
                                        </p:tgtEl>
                                      </p:cBhvr>
                                    </p:animEffect>
                                    <p:anim calcmode="lin" valueType="num">
                                      <p:cBhvr>
                                        <p:cTn id="140" dur="1000" fill="hold"/>
                                        <p:tgtEl>
                                          <p:spTgt spid="94"/>
                                        </p:tgtEl>
                                        <p:attrNameLst>
                                          <p:attrName>ppt_x</p:attrName>
                                        </p:attrNameLst>
                                      </p:cBhvr>
                                      <p:tavLst>
                                        <p:tav tm="0">
                                          <p:val>
                                            <p:strVal val="#ppt_x"/>
                                          </p:val>
                                        </p:tav>
                                        <p:tav tm="100000">
                                          <p:val>
                                            <p:strVal val="#ppt_x"/>
                                          </p:val>
                                        </p:tav>
                                      </p:tavLst>
                                    </p:anim>
                                    <p:anim calcmode="lin" valueType="num">
                                      <p:cBhvr>
                                        <p:cTn id="141" dur="1000" fill="hold"/>
                                        <p:tgtEl>
                                          <p:spTgt spid="94"/>
                                        </p:tgtEl>
                                        <p:attrNameLst>
                                          <p:attrName>ppt_y</p:attrName>
                                        </p:attrNameLst>
                                      </p:cBhvr>
                                      <p:tavLst>
                                        <p:tav tm="0">
                                          <p:val>
                                            <p:strVal val="#ppt_y+.1"/>
                                          </p:val>
                                        </p:tav>
                                        <p:tav tm="100000">
                                          <p:val>
                                            <p:strVal val="#ppt_y"/>
                                          </p:val>
                                        </p:tav>
                                      </p:tavLst>
                                    </p:anim>
                                  </p:childTnLst>
                                </p:cTn>
                              </p:par>
                              <p:par>
                                <p:cTn id="142" presetID="14" presetClass="entr" presetSubtype="10" fill="hold" grpId="0" nodeType="withEffect">
                                  <p:stCondLst>
                                    <p:cond delay="0"/>
                                  </p:stCondLst>
                                  <p:childTnLst>
                                    <p:set>
                                      <p:cBhvr>
                                        <p:cTn id="143" dur="1" fill="hold">
                                          <p:stCondLst>
                                            <p:cond delay="0"/>
                                          </p:stCondLst>
                                        </p:cTn>
                                        <p:tgtEl>
                                          <p:spTgt spid="100"/>
                                        </p:tgtEl>
                                        <p:attrNameLst>
                                          <p:attrName>style.visibility</p:attrName>
                                        </p:attrNameLst>
                                      </p:cBhvr>
                                      <p:to>
                                        <p:strVal val="visible"/>
                                      </p:to>
                                    </p:set>
                                    <p:animEffect transition="in" filter="randombar(horizontal)">
                                      <p:cBhvr>
                                        <p:cTn id="144" dur="500"/>
                                        <p:tgtEl>
                                          <p:spTgt spid="100"/>
                                        </p:tgtEl>
                                      </p:cBhvr>
                                    </p:animEffect>
                                  </p:childTnLst>
                                </p:cTn>
                              </p:par>
                              <p:par>
                                <p:cTn id="145" presetID="2" presetClass="entr" presetSubtype="6" accel="52000" fill="hold" nodeType="withEffect">
                                  <p:stCondLst>
                                    <p:cond delay="900"/>
                                  </p:stCondLst>
                                  <p:childTnLst>
                                    <p:set>
                                      <p:cBhvr>
                                        <p:cTn id="146" dur="1" fill="hold">
                                          <p:stCondLst>
                                            <p:cond delay="0"/>
                                          </p:stCondLst>
                                        </p:cTn>
                                        <p:tgtEl>
                                          <p:spTgt spid="101"/>
                                        </p:tgtEl>
                                        <p:attrNameLst>
                                          <p:attrName>style.visibility</p:attrName>
                                        </p:attrNameLst>
                                      </p:cBhvr>
                                      <p:to>
                                        <p:strVal val="visible"/>
                                      </p:to>
                                    </p:set>
                                    <p:anim calcmode="lin" valueType="num">
                                      <p:cBhvr additive="base">
                                        <p:cTn id="147" dur="1200" fill="hold"/>
                                        <p:tgtEl>
                                          <p:spTgt spid="101"/>
                                        </p:tgtEl>
                                        <p:attrNameLst>
                                          <p:attrName>ppt_x</p:attrName>
                                        </p:attrNameLst>
                                      </p:cBhvr>
                                      <p:tavLst>
                                        <p:tav tm="0">
                                          <p:val>
                                            <p:strVal val="1+#ppt_w/2"/>
                                          </p:val>
                                        </p:tav>
                                        <p:tav tm="100000">
                                          <p:val>
                                            <p:strVal val="#ppt_x"/>
                                          </p:val>
                                        </p:tav>
                                      </p:tavLst>
                                    </p:anim>
                                    <p:anim calcmode="lin" valueType="num">
                                      <p:cBhvr additive="base">
                                        <p:cTn id="148" dur="1200" fill="hold"/>
                                        <p:tgtEl>
                                          <p:spTgt spid="101"/>
                                        </p:tgtEl>
                                        <p:attrNameLst>
                                          <p:attrName>ppt_y</p:attrName>
                                        </p:attrNameLst>
                                      </p:cBhvr>
                                      <p:tavLst>
                                        <p:tav tm="0">
                                          <p:val>
                                            <p:strVal val="1+#ppt_h/2"/>
                                          </p:val>
                                        </p:tav>
                                        <p:tav tm="100000">
                                          <p:val>
                                            <p:strVal val="#ppt_y"/>
                                          </p:val>
                                        </p:tav>
                                      </p:tavLst>
                                    </p:anim>
                                  </p:childTnLst>
                                </p:cTn>
                              </p:par>
                              <p:par>
                                <p:cTn id="149" presetID="42" presetClass="entr" presetSubtype="0" fill="hold" nodeType="withEffect">
                                  <p:stCondLst>
                                    <p:cond delay="0"/>
                                  </p:stCondLst>
                                  <p:childTnLst>
                                    <p:set>
                                      <p:cBhvr>
                                        <p:cTn id="150" dur="1" fill="hold">
                                          <p:stCondLst>
                                            <p:cond delay="0"/>
                                          </p:stCondLst>
                                        </p:cTn>
                                        <p:tgtEl>
                                          <p:spTgt spid="105"/>
                                        </p:tgtEl>
                                        <p:attrNameLst>
                                          <p:attrName>style.visibility</p:attrName>
                                        </p:attrNameLst>
                                      </p:cBhvr>
                                      <p:to>
                                        <p:strVal val="visible"/>
                                      </p:to>
                                    </p:set>
                                    <p:animEffect transition="in" filter="fade">
                                      <p:cBhvr>
                                        <p:cTn id="151" dur="1000"/>
                                        <p:tgtEl>
                                          <p:spTgt spid="105"/>
                                        </p:tgtEl>
                                      </p:cBhvr>
                                    </p:animEffect>
                                    <p:anim calcmode="lin" valueType="num">
                                      <p:cBhvr>
                                        <p:cTn id="152" dur="1000" fill="hold"/>
                                        <p:tgtEl>
                                          <p:spTgt spid="105"/>
                                        </p:tgtEl>
                                        <p:attrNameLst>
                                          <p:attrName>ppt_x</p:attrName>
                                        </p:attrNameLst>
                                      </p:cBhvr>
                                      <p:tavLst>
                                        <p:tav tm="0">
                                          <p:val>
                                            <p:strVal val="#ppt_x"/>
                                          </p:val>
                                        </p:tav>
                                        <p:tav tm="100000">
                                          <p:val>
                                            <p:strVal val="#ppt_x"/>
                                          </p:val>
                                        </p:tav>
                                      </p:tavLst>
                                    </p:anim>
                                    <p:anim calcmode="lin" valueType="num">
                                      <p:cBhvr>
                                        <p:cTn id="153" dur="1000" fill="hold"/>
                                        <p:tgtEl>
                                          <p:spTgt spid="105"/>
                                        </p:tgtEl>
                                        <p:attrNameLst>
                                          <p:attrName>ppt_y</p:attrName>
                                        </p:attrNameLst>
                                      </p:cBhvr>
                                      <p:tavLst>
                                        <p:tav tm="0">
                                          <p:val>
                                            <p:strVal val="#ppt_y+.1"/>
                                          </p:val>
                                        </p:tav>
                                        <p:tav tm="100000">
                                          <p:val>
                                            <p:strVal val="#ppt_y"/>
                                          </p:val>
                                        </p:tav>
                                      </p:tavLst>
                                    </p:anim>
                                  </p:childTnLst>
                                </p:cTn>
                              </p:par>
                              <p:par>
                                <p:cTn id="154" presetID="14" presetClass="entr" presetSubtype="10" fill="hold" grpId="0" nodeType="withEffect">
                                  <p:stCondLst>
                                    <p:cond delay="0"/>
                                  </p:stCondLst>
                                  <p:childTnLst>
                                    <p:set>
                                      <p:cBhvr>
                                        <p:cTn id="155" dur="1" fill="hold">
                                          <p:stCondLst>
                                            <p:cond delay="0"/>
                                          </p:stCondLst>
                                        </p:cTn>
                                        <p:tgtEl>
                                          <p:spTgt spid="110"/>
                                        </p:tgtEl>
                                        <p:attrNameLst>
                                          <p:attrName>style.visibility</p:attrName>
                                        </p:attrNameLst>
                                      </p:cBhvr>
                                      <p:to>
                                        <p:strVal val="visible"/>
                                      </p:to>
                                    </p:set>
                                    <p:animEffect transition="in" filter="randombar(horizontal)">
                                      <p:cBhvr>
                                        <p:cTn id="156"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25" grpId="0" animBg="1"/>
      <p:bldP spid="26" grpId="0" animBg="1"/>
      <p:bldP spid="31" grpId="0"/>
      <p:bldP spid="32" grpId="0"/>
      <p:bldP spid="34" grpId="0"/>
      <p:bldP spid="43" grpId="0"/>
      <p:bldP spid="47" grpId="0"/>
      <p:bldP spid="53" grpId="0"/>
      <p:bldP spid="75" grpId="0"/>
      <p:bldP spid="76" grpId="0" animBg="1"/>
      <p:bldP spid="87" grpId="0"/>
      <p:bldP spid="93" grpId="0"/>
      <p:bldP spid="94" grpId="0" animBg="1"/>
      <p:bldP spid="100" grpId="0"/>
      <p:bldP spid="1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广告业务</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26" name="TextBox 7"/>
          <p:cNvSpPr txBox="1"/>
          <p:nvPr/>
        </p:nvSpPr>
        <p:spPr>
          <a:xfrm>
            <a:off x="7175328" y="1826785"/>
            <a:ext cx="4104455" cy="5143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defPPr>
              <a:defRPr lang="zh-CN"/>
            </a:defPPr>
            <a:lvl1pPr>
              <a:lnSpc>
                <a:spcPct val="130000"/>
              </a:lnSpc>
              <a:spcAft>
                <a:spcPts val="500"/>
              </a:spcAft>
              <a:defRPr sz="1400">
                <a:latin typeface="微软雅黑" pitchFamily="34" charset="-122"/>
                <a:ea typeface="微软雅黑" pitchFamily="34" charset="-122"/>
              </a:defRPr>
            </a:lvl1pPr>
          </a:lstStyle>
          <a:p>
            <a:r>
              <a:rPr lang="zh-CN" altLang="zh-CN" dirty="0" smtClean="0">
                <a:solidFill>
                  <a:schemeClr val="tx1">
                    <a:lumMod val="65000"/>
                    <a:lumOff val="35000"/>
                  </a:schemeClr>
                </a:solidFill>
                <a:latin typeface="+mj-ea"/>
                <a:ea typeface="+mj-ea"/>
                <a:sym typeface="微软雅黑" pitchFamily="34" charset="-122"/>
              </a:rPr>
              <a:t>广告业务前期主要的操作模式是以我公司的瓶装气钢瓶为载体，在钢瓶上张贴广告。在经过一段时间的努力后，发展了部分广告用户。但是实际结果很让人沮丧，广告张贴后基本如泥牛沉海无影无踪，收不到任何用户需求电话。偶尔我们的广告客户收到一两个电话居然是要求客户送液化气的，搞得客户哭笑不得，最后取消了与我们合作的打算。另外，城管对我们在钢瓶上张贴广告也提出了异议。最后不得不取消了在钢瓶上张贴广告的销售模式。由于上述原因本人又开动脑筋，采取了给用户派发宣传册的方法，这样即免去了城管的质疑和骚扰，也免去了我公司站点直销员在钢瓶上张贴广告的麻烦。比较成功的用户就是一家在武汉比较有名气的家政公司</a:t>
            </a:r>
            <a:r>
              <a:rPr lang="en-US" altLang="zh-CN" dirty="0" smtClean="0">
                <a:solidFill>
                  <a:schemeClr val="tx1">
                    <a:lumMod val="65000"/>
                    <a:lumOff val="35000"/>
                  </a:schemeClr>
                </a:solidFill>
                <a:latin typeface="+mj-ea"/>
                <a:ea typeface="+mj-ea"/>
                <a:sym typeface="微软雅黑" pitchFamily="34" charset="-122"/>
              </a:rPr>
              <a:t>.</a:t>
            </a:r>
            <a:r>
              <a:rPr lang="zh-CN" altLang="zh-CN" dirty="0" smtClean="0">
                <a:solidFill>
                  <a:schemeClr val="tx1">
                    <a:lumMod val="65000"/>
                    <a:lumOff val="35000"/>
                  </a:schemeClr>
                </a:solidFill>
                <a:latin typeface="+mj-ea"/>
                <a:ea typeface="+mj-ea"/>
                <a:sym typeface="微软雅黑" pitchFamily="34" charset="-122"/>
              </a:rPr>
              <a:t>但是在和我公司合作几次后，还是因为效果不佳，没有收到一个订单而难以为继。现已准备改变方式采用另一种方法和对方进行合作。以下是这几个月来广告的销售数据：</a:t>
            </a:r>
          </a:p>
          <a:p>
            <a:endParaRPr lang="zh-CN" altLang="en-US" dirty="0">
              <a:solidFill>
                <a:schemeClr val="tx1">
                  <a:lumMod val="65000"/>
                  <a:lumOff val="35000"/>
                </a:schemeClr>
              </a:solidFill>
              <a:latin typeface="+mj-ea"/>
              <a:ea typeface="+mj-ea"/>
              <a:sym typeface="微软雅黑" pitchFamily="34" charset="-122"/>
            </a:endParaRPr>
          </a:p>
        </p:txBody>
      </p:sp>
      <p:grpSp>
        <p:nvGrpSpPr>
          <p:cNvPr id="2" name="组合 26"/>
          <p:cNvGrpSpPr/>
          <p:nvPr/>
        </p:nvGrpSpPr>
        <p:grpSpPr>
          <a:xfrm>
            <a:off x="923166" y="1999435"/>
            <a:ext cx="5960554" cy="3427553"/>
            <a:chOff x="3011397" y="1999434"/>
            <a:chExt cx="5027858" cy="2891216"/>
          </a:xfrm>
        </p:grpSpPr>
        <p:pic>
          <p:nvPicPr>
            <p:cNvPr id="28" name="Picture 5" descr="C:\Users\Administrator\Desktop\2.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011397" y="1999434"/>
              <a:ext cx="5027858" cy="2891216"/>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9" name="矩形 28"/>
            <p:cNvSpPr/>
            <p:nvPr/>
          </p:nvSpPr>
          <p:spPr>
            <a:xfrm>
              <a:off x="3502918" y="2204864"/>
              <a:ext cx="4104456" cy="2232248"/>
            </a:xfrm>
            <a:prstGeom prst="rect">
              <a:avLst/>
            </a:prstGeom>
            <a:blipFill>
              <a:blip r:embed="rId4" cstate="email">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3" name="组合 29"/>
          <p:cNvGrpSpPr/>
          <p:nvPr/>
        </p:nvGrpSpPr>
        <p:grpSpPr>
          <a:xfrm>
            <a:off x="7466420" y="1187888"/>
            <a:ext cx="2294848" cy="488259"/>
            <a:chOff x="4304043" y="1286668"/>
            <a:chExt cx="3837944" cy="2757793"/>
          </a:xfrm>
          <a:effectLst>
            <a:outerShdw blurRad="381000" dist="254000" dir="8100000" algn="tr" rotWithShape="0">
              <a:prstClr val="black">
                <a:alpha val="40000"/>
              </a:prstClr>
            </a:outerShdw>
          </a:effectLst>
        </p:grpSpPr>
        <p:sp>
          <p:nvSpPr>
            <p:cNvPr id="31" name="圆角矩形 3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latin typeface="+mj-ea"/>
                <a:ea typeface="+mj-ea"/>
              </a:endParaRPr>
            </a:p>
          </p:txBody>
        </p:sp>
        <p:sp>
          <p:nvSpPr>
            <p:cNvPr id="32" name="圆角矩形 31"/>
            <p:cNvSpPr/>
            <p:nvPr/>
          </p:nvSpPr>
          <p:spPr>
            <a:xfrm>
              <a:off x="4351929" y="1373340"/>
              <a:ext cx="3742171" cy="2584452"/>
            </a:xfrm>
            <a:prstGeom prst="roundRect">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chemeClr val="tx1"/>
                </a:solidFill>
                <a:latin typeface="+mj-ea"/>
                <a:ea typeface="+mj-ea"/>
              </a:endParaRPr>
            </a:p>
          </p:txBody>
        </p:sp>
      </p:grpSp>
      <p:sp>
        <p:nvSpPr>
          <p:cNvPr id="33" name="TextBox 22"/>
          <p:cNvSpPr txBox="1"/>
          <p:nvPr/>
        </p:nvSpPr>
        <p:spPr>
          <a:xfrm>
            <a:off x="7504005" y="1218539"/>
            <a:ext cx="1210588" cy="400110"/>
          </a:xfrm>
          <a:prstGeom prst="rect">
            <a:avLst/>
          </a:prstGeom>
          <a:noFill/>
        </p:spPr>
        <p:txBody>
          <a:bodyPr wrap="none" rtlCol="0">
            <a:spAutoFit/>
          </a:bodyPr>
          <a:lstStyle>
            <a:defPPr>
              <a:defRPr lang="zh-CN"/>
            </a:defPPr>
            <a:lvl1pPr>
              <a:defRPr sz="2400" b="1">
                <a:solidFill>
                  <a:schemeClr val="tx1">
                    <a:lumMod val="75000"/>
                    <a:lumOff val="25000"/>
                  </a:schemeClr>
                </a:solidFill>
                <a:effectLst>
                  <a:outerShdw blurRad="381000" dist="38100" dir="2700000" algn="tl">
                    <a:srgbClr val="000000">
                      <a:alpha val="20000"/>
                    </a:srgbClr>
                  </a:outerShdw>
                </a:effectLst>
                <a:latin typeface="微软雅黑" pitchFamily="34" charset="-122"/>
                <a:ea typeface="微软雅黑" pitchFamily="34" charset="-122"/>
              </a:defRPr>
            </a:lvl1pPr>
          </a:lstStyle>
          <a:p>
            <a:r>
              <a:rPr lang="zh-CN" altLang="en-US" sz="2000" dirty="0" smtClean="0">
                <a:solidFill>
                  <a:schemeClr val="bg1"/>
                </a:solidFill>
              </a:rPr>
              <a:t>工作内容</a:t>
            </a:r>
            <a:endParaRPr lang="zh-CN" altLang="en-US" sz="2000" dirty="0">
              <a:solidFill>
                <a:schemeClr val="bg1"/>
              </a:solidFill>
            </a:endParaRPr>
          </a:p>
        </p:txBody>
      </p:sp>
      <p:pic>
        <p:nvPicPr>
          <p:cNvPr id="13" name="图片 12" descr="998130740.jpg"/>
          <p:cNvPicPr>
            <a:picLocks noChangeAspect="1"/>
          </p:cNvPicPr>
          <p:nvPr/>
        </p:nvPicPr>
        <p:blipFill>
          <a:blip r:embed="rId6"/>
          <a:stretch>
            <a:fillRect/>
          </a:stretch>
        </p:blipFill>
        <p:spPr>
          <a:xfrm>
            <a:off x="1505867" y="2254848"/>
            <a:ext cx="4865856" cy="2610557"/>
          </a:xfrm>
          <a:prstGeom prst="rect">
            <a:avLst/>
          </a:prstGeom>
        </p:spPr>
      </p:pic>
    </p:spTree>
    <p:extLst>
      <p:ext uri="{BB962C8B-B14F-4D97-AF65-F5344CB8AC3E}">
        <p14:creationId xmlns:p14="http://schemas.microsoft.com/office/powerpoint/2010/main" val="4224678060"/>
      </p:ext>
    </p:extLst>
  </p:cSld>
  <p:clrMapOvr>
    <a:masterClrMapping/>
  </p:clrMapOvr>
  <mc:AlternateContent xmlns:mc="http://schemas.openxmlformats.org/markup-compatibility/2006" xmlns:p14="http://schemas.microsoft.com/office/powerpoint/2010/main">
    <mc:Choice Requires="p14">
      <p:transition spd="slow" p14:dur="2500" advTm="0">
        <p:checker/>
      </p:transition>
    </mc:Choice>
    <mc:Fallback xmlns="">
      <p:transition spd="slow"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42"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 presetClass="entr" presetSubtype="2"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14" presetClass="entr" presetSubtype="10" fill="hold" grpId="0"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randombar(horizontal)">
                                      <p:cBhvr>
                                        <p:cTn id="28" dur="500"/>
                                        <p:tgtEl>
                                          <p:spTgt spid="33"/>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1000"/>
                                        <p:tgtEl>
                                          <p:spTgt spid="26"/>
                                        </p:tgtEl>
                                      </p:cBhvr>
                                    </p:animEffect>
                                    <p:anim calcmode="lin" valueType="num">
                                      <p:cBhvr>
                                        <p:cTn id="33" dur="1000" fill="hold"/>
                                        <p:tgtEl>
                                          <p:spTgt spid="26"/>
                                        </p:tgtEl>
                                        <p:attrNameLst>
                                          <p:attrName>ppt_x</p:attrName>
                                        </p:attrNameLst>
                                      </p:cBhvr>
                                      <p:tavLst>
                                        <p:tav tm="0">
                                          <p:val>
                                            <p:strVal val="#ppt_x"/>
                                          </p:val>
                                        </p:tav>
                                        <p:tav tm="100000">
                                          <p:val>
                                            <p:strVal val="#ppt_x"/>
                                          </p:val>
                                        </p:tav>
                                      </p:tavLst>
                                    </p:anim>
                                    <p:anim calcmode="lin" valueType="num">
                                      <p:cBhvr>
                                        <p:cTn id="34"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26" grpId="0" animBg="1"/>
      <p:bldP spid="3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广告业务销售数据</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6" name="矩形 5"/>
          <p:cNvSpPr/>
          <p:nvPr/>
        </p:nvSpPr>
        <p:spPr>
          <a:xfrm>
            <a:off x="4" y="3815229"/>
            <a:ext cx="12194117" cy="8719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3124" tIns="61563" rIns="123124" bIns="61563" rtlCol="0" anchor="ctr"/>
          <a:lstStyle/>
          <a:p>
            <a:pPr algn="ctr"/>
            <a:endParaRPr lang="zh-CN" altLang="en-US"/>
          </a:p>
        </p:txBody>
      </p:sp>
      <p:grpSp>
        <p:nvGrpSpPr>
          <p:cNvPr id="7" name="组合 6"/>
          <p:cNvGrpSpPr/>
          <p:nvPr/>
        </p:nvGrpSpPr>
        <p:grpSpPr>
          <a:xfrm>
            <a:off x="1056440" y="3240733"/>
            <a:ext cx="1159947" cy="1159761"/>
            <a:chOff x="1466675" y="3784103"/>
            <a:chExt cx="1301392" cy="1301862"/>
          </a:xfrm>
        </p:grpSpPr>
        <p:grpSp>
          <p:nvGrpSpPr>
            <p:cNvPr id="8" name="组合 7"/>
            <p:cNvGrpSpPr/>
            <p:nvPr/>
          </p:nvGrpSpPr>
          <p:grpSpPr>
            <a:xfrm>
              <a:off x="1466675" y="3784103"/>
              <a:ext cx="1301392" cy="1301862"/>
              <a:chOff x="4345444" y="2542859"/>
              <a:chExt cx="1810550" cy="1811205"/>
            </a:xfrm>
          </p:grpSpPr>
          <p:grpSp>
            <p:nvGrpSpPr>
              <p:cNvPr id="10" name="组合 9"/>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12" name="同心圆 11"/>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13" name="椭圆 12"/>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11" name="椭圆 10"/>
              <p:cNvSpPr/>
              <p:nvPr/>
            </p:nvSpPr>
            <p:spPr>
              <a:xfrm>
                <a:off x="4447523" y="2644973"/>
                <a:ext cx="1606393" cy="1606973"/>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9" name="TextBox 97"/>
            <p:cNvSpPr txBox="1"/>
            <p:nvPr/>
          </p:nvSpPr>
          <p:spPr>
            <a:xfrm>
              <a:off x="1692270" y="4180596"/>
              <a:ext cx="1002425"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12</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2778246" y="3407000"/>
            <a:ext cx="877900" cy="877759"/>
            <a:chOff x="3117025" y="3959191"/>
            <a:chExt cx="984950" cy="985306"/>
          </a:xfrm>
        </p:grpSpPr>
        <p:grpSp>
          <p:nvGrpSpPr>
            <p:cNvPr id="15" name="组合 14"/>
            <p:cNvGrpSpPr/>
            <p:nvPr/>
          </p:nvGrpSpPr>
          <p:grpSpPr>
            <a:xfrm>
              <a:off x="3117025" y="3959191"/>
              <a:ext cx="984950" cy="985306"/>
              <a:chOff x="4345444" y="2542859"/>
              <a:chExt cx="1810550" cy="1811205"/>
            </a:xfrm>
          </p:grpSpPr>
          <p:grpSp>
            <p:nvGrpSpPr>
              <p:cNvPr id="17" name="组合 16"/>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20" name="同心圆 19"/>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21" name="椭圆 20"/>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18" name="椭圆 17"/>
              <p:cNvSpPr/>
              <p:nvPr/>
            </p:nvSpPr>
            <p:spPr>
              <a:xfrm>
                <a:off x="4483177" y="2680639"/>
                <a:ext cx="1535084" cy="1535638"/>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16" name="TextBox 104"/>
            <p:cNvSpPr txBox="1"/>
            <p:nvPr/>
          </p:nvSpPr>
          <p:spPr>
            <a:xfrm>
              <a:off x="3188494" y="4196695"/>
              <a:ext cx="850204" cy="531378"/>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1</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3967176" y="3258011"/>
            <a:ext cx="1175914" cy="1175726"/>
            <a:chOff x="4450933" y="3791953"/>
            <a:chExt cx="1319306" cy="1319782"/>
          </a:xfrm>
        </p:grpSpPr>
        <p:grpSp>
          <p:nvGrpSpPr>
            <p:cNvPr id="23" name="组合 22"/>
            <p:cNvGrpSpPr/>
            <p:nvPr/>
          </p:nvGrpSpPr>
          <p:grpSpPr>
            <a:xfrm>
              <a:off x="4450933" y="3791953"/>
              <a:ext cx="1319306" cy="1319782"/>
              <a:chOff x="4345444" y="2542859"/>
              <a:chExt cx="1810550" cy="1811205"/>
            </a:xfrm>
          </p:grpSpPr>
          <p:grpSp>
            <p:nvGrpSpPr>
              <p:cNvPr id="25" name="组合 24"/>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27" name="同心圆 26"/>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28" name="椭圆 27"/>
                <p:cNvSpPr/>
                <p:nvPr/>
              </p:nvSpPr>
              <p:spPr>
                <a:xfrm>
                  <a:off x="1484232" y="1093650"/>
                  <a:ext cx="1504275"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26" name="椭圆 25"/>
              <p:cNvSpPr/>
              <p:nvPr/>
            </p:nvSpPr>
            <p:spPr>
              <a:xfrm>
                <a:off x="4447253" y="2695339"/>
                <a:ext cx="1606933" cy="1607514"/>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24" name="TextBox 111"/>
            <p:cNvSpPr txBox="1"/>
            <p:nvPr/>
          </p:nvSpPr>
          <p:spPr>
            <a:xfrm>
              <a:off x="4685484" y="4180595"/>
              <a:ext cx="850203"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2</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5454120" y="3392021"/>
            <a:ext cx="907853" cy="907708"/>
            <a:chOff x="6119197" y="3942381"/>
            <a:chExt cx="1018558" cy="1018926"/>
          </a:xfrm>
        </p:grpSpPr>
        <p:grpSp>
          <p:nvGrpSpPr>
            <p:cNvPr id="30" name="组合 29"/>
            <p:cNvGrpSpPr/>
            <p:nvPr/>
          </p:nvGrpSpPr>
          <p:grpSpPr>
            <a:xfrm>
              <a:off x="6119197" y="3942381"/>
              <a:ext cx="1018558" cy="1018926"/>
              <a:chOff x="4345444" y="2542859"/>
              <a:chExt cx="1810550" cy="1811205"/>
            </a:xfrm>
          </p:grpSpPr>
          <p:grpSp>
            <p:nvGrpSpPr>
              <p:cNvPr id="32" name="组合 31"/>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34" name="同心圆 33"/>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35" name="椭圆 34"/>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33" name="椭圆 32"/>
              <p:cNvSpPr/>
              <p:nvPr/>
            </p:nvSpPr>
            <p:spPr>
              <a:xfrm>
                <a:off x="4466846" y="2664303"/>
                <a:ext cx="1567743" cy="1568310"/>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31" name="TextBox 118"/>
            <p:cNvSpPr txBox="1"/>
            <p:nvPr/>
          </p:nvSpPr>
          <p:spPr>
            <a:xfrm>
              <a:off x="6209133" y="4196696"/>
              <a:ext cx="850204"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3</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6673007" y="3392023"/>
            <a:ext cx="944820" cy="907708"/>
            <a:chOff x="7486713" y="3942381"/>
            <a:chExt cx="1060031" cy="1018926"/>
          </a:xfrm>
        </p:grpSpPr>
        <p:grpSp>
          <p:nvGrpSpPr>
            <p:cNvPr id="37" name="组合 36"/>
            <p:cNvGrpSpPr/>
            <p:nvPr/>
          </p:nvGrpSpPr>
          <p:grpSpPr>
            <a:xfrm>
              <a:off x="7486713" y="3942381"/>
              <a:ext cx="1018558" cy="1018926"/>
              <a:chOff x="4345444" y="2542859"/>
              <a:chExt cx="1810550" cy="1811205"/>
            </a:xfrm>
          </p:grpSpPr>
          <p:grpSp>
            <p:nvGrpSpPr>
              <p:cNvPr id="39" name="组合 38"/>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41" name="同心圆 40"/>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42" name="椭圆 41"/>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40" name="椭圆 39"/>
              <p:cNvSpPr/>
              <p:nvPr/>
            </p:nvSpPr>
            <p:spPr>
              <a:xfrm>
                <a:off x="4466990" y="2664444"/>
                <a:ext cx="1567461" cy="1568026"/>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38" name="TextBox 125"/>
            <p:cNvSpPr txBox="1"/>
            <p:nvPr/>
          </p:nvSpPr>
          <p:spPr>
            <a:xfrm>
              <a:off x="7555666" y="4199438"/>
              <a:ext cx="991078" cy="485242"/>
            </a:xfrm>
            <a:prstGeom prst="rect">
              <a:avLst/>
            </a:prstGeom>
            <a:noFill/>
          </p:spPr>
          <p:txBody>
            <a:bodyPr wrap="square" lIns="184256" tIns="92128" rIns="184256" bIns="92128" rtlCol="0">
              <a:spAutoFit/>
            </a:bodyPr>
            <a:lstStyle/>
            <a:p>
              <a:r>
                <a:rPr lang="en-US" altLang="zh-CN" sz="1600" dirty="0" smtClean="0">
                  <a:solidFill>
                    <a:schemeClr val="bg1"/>
                  </a:solidFill>
                  <a:latin typeface="微软雅黑" panose="020B0503020204020204" pitchFamily="34" charset="-122"/>
                  <a:ea typeface="微软雅黑" panose="020B0503020204020204" pitchFamily="34" charset="-122"/>
                </a:rPr>
                <a:t>4</a:t>
              </a:r>
              <a:r>
                <a:rPr lang="zh-CN" altLang="en-US" sz="1600" dirty="0" smtClean="0">
                  <a:solidFill>
                    <a:schemeClr val="bg1"/>
                  </a:solidFill>
                  <a:latin typeface="微软雅黑" panose="020B0503020204020204" pitchFamily="34" charset="-122"/>
                  <a:ea typeface="微软雅黑" panose="020B0503020204020204" pitchFamily="34" charset="-122"/>
                </a:rPr>
                <a:t>月</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7891890" y="3241470"/>
            <a:ext cx="1209007" cy="1208814"/>
            <a:chOff x="8854229" y="3773382"/>
            <a:chExt cx="1356434" cy="1356924"/>
          </a:xfrm>
        </p:grpSpPr>
        <p:grpSp>
          <p:nvGrpSpPr>
            <p:cNvPr id="44" name="组合 43"/>
            <p:cNvGrpSpPr/>
            <p:nvPr/>
          </p:nvGrpSpPr>
          <p:grpSpPr>
            <a:xfrm>
              <a:off x="8854229" y="3773382"/>
              <a:ext cx="1356434" cy="1356924"/>
              <a:chOff x="4345444" y="2542859"/>
              <a:chExt cx="1810550" cy="1811205"/>
            </a:xfrm>
          </p:grpSpPr>
          <p:grpSp>
            <p:nvGrpSpPr>
              <p:cNvPr id="46" name="组合 45"/>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48" name="同心圆 47"/>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49" name="椭圆 48"/>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47" name="椭圆 46"/>
              <p:cNvSpPr/>
              <p:nvPr/>
            </p:nvSpPr>
            <p:spPr>
              <a:xfrm>
                <a:off x="4464838" y="2723318"/>
                <a:ext cx="1571761" cy="1572326"/>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45" name="TextBox 132"/>
            <p:cNvSpPr txBox="1"/>
            <p:nvPr/>
          </p:nvSpPr>
          <p:spPr>
            <a:xfrm>
              <a:off x="9068720" y="4180595"/>
              <a:ext cx="1015119"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5</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50" name="组合 49"/>
          <p:cNvGrpSpPr/>
          <p:nvPr/>
        </p:nvGrpSpPr>
        <p:grpSpPr>
          <a:xfrm>
            <a:off x="9411928" y="3023853"/>
            <a:ext cx="1644309" cy="1644047"/>
            <a:chOff x="10559621" y="3529102"/>
            <a:chExt cx="1844818" cy="1845484"/>
          </a:xfrm>
        </p:grpSpPr>
        <p:grpSp>
          <p:nvGrpSpPr>
            <p:cNvPr id="51" name="组合 50"/>
            <p:cNvGrpSpPr/>
            <p:nvPr/>
          </p:nvGrpSpPr>
          <p:grpSpPr>
            <a:xfrm>
              <a:off x="10559621" y="3529102"/>
              <a:ext cx="1844818" cy="1845484"/>
              <a:chOff x="4345444" y="2542859"/>
              <a:chExt cx="1810550" cy="1811205"/>
            </a:xfrm>
          </p:grpSpPr>
          <p:grpSp>
            <p:nvGrpSpPr>
              <p:cNvPr id="53" name="组合 52"/>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55" name="同心圆 54"/>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56" name="椭圆 55"/>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54" name="椭圆 53"/>
              <p:cNvSpPr/>
              <p:nvPr/>
            </p:nvSpPr>
            <p:spPr>
              <a:xfrm>
                <a:off x="4422287" y="2619728"/>
                <a:ext cx="1656864" cy="1657461"/>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52" name="TextBox 139"/>
            <p:cNvSpPr txBox="1"/>
            <p:nvPr/>
          </p:nvSpPr>
          <p:spPr>
            <a:xfrm>
              <a:off x="10948735" y="4180595"/>
              <a:ext cx="1097152"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6</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57" name="组合 56"/>
          <p:cNvGrpSpPr/>
          <p:nvPr/>
        </p:nvGrpSpPr>
        <p:grpSpPr>
          <a:xfrm>
            <a:off x="438018" y="1700810"/>
            <a:ext cx="2588797" cy="1456387"/>
            <a:chOff x="689131" y="1318791"/>
            <a:chExt cx="1631535" cy="1036935"/>
          </a:xfrm>
        </p:grpSpPr>
        <p:sp>
          <p:nvSpPr>
            <p:cNvPr id="58" name="TextBox 145"/>
            <p:cNvSpPr txBox="1"/>
            <p:nvPr/>
          </p:nvSpPr>
          <p:spPr>
            <a:xfrm>
              <a:off x="724689" y="1667530"/>
              <a:ext cx="1516141" cy="467020"/>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搬家公司张贴广告</a:t>
              </a:r>
              <a:r>
                <a:rPr lang="en-US" altLang="zh-CN" sz="1400" dirty="0" smtClean="0">
                  <a:solidFill>
                    <a:schemeClr val="tx1">
                      <a:lumMod val="75000"/>
                      <a:lumOff val="25000"/>
                    </a:schemeClr>
                  </a:solidFill>
                  <a:latin typeface="微软雅黑" pitchFamily="34" charset="-122"/>
                  <a:ea typeface="微软雅黑" pitchFamily="34" charset="-122"/>
                </a:rPr>
                <a:t>2000</a:t>
              </a:r>
              <a:r>
                <a:rPr lang="zh-CN" altLang="en-US" sz="1400" dirty="0" smtClean="0">
                  <a:solidFill>
                    <a:schemeClr val="tx1">
                      <a:lumMod val="75000"/>
                      <a:lumOff val="25000"/>
                    </a:schemeClr>
                  </a:solidFill>
                  <a:latin typeface="微软雅黑" pitchFamily="34" charset="-122"/>
                  <a:ea typeface="微软雅黑" pitchFamily="34" charset="-122"/>
                </a:rPr>
                <a:t>张，总金额：</a:t>
              </a:r>
              <a:r>
                <a:rPr lang="en-US" altLang="zh-CN" sz="1400" dirty="0" smtClean="0">
                  <a:solidFill>
                    <a:schemeClr val="tx1">
                      <a:lumMod val="75000"/>
                      <a:lumOff val="25000"/>
                    </a:schemeClr>
                  </a:solidFill>
                  <a:latin typeface="微软雅黑" pitchFamily="34" charset="-122"/>
                  <a:ea typeface="微软雅黑" pitchFamily="34" charset="-122"/>
                </a:rPr>
                <a:t>1000.00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59" name="组合 58"/>
            <p:cNvGrpSpPr/>
            <p:nvPr/>
          </p:nvGrpSpPr>
          <p:grpSpPr>
            <a:xfrm>
              <a:off x="689131" y="1318791"/>
              <a:ext cx="1631535" cy="1036935"/>
              <a:chOff x="689131" y="1318791"/>
              <a:chExt cx="1631535" cy="1036935"/>
            </a:xfrm>
          </p:grpSpPr>
          <p:cxnSp>
            <p:nvCxnSpPr>
              <p:cNvPr id="60" name="直接连接符 59"/>
              <p:cNvCxnSpPr/>
              <p:nvPr/>
            </p:nvCxnSpPr>
            <p:spPr>
              <a:xfrm flipV="1">
                <a:off x="1481601" y="2139702"/>
                <a:ext cx="0" cy="216024"/>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61" name="TextBox 148"/>
              <p:cNvSpPr txBox="1"/>
              <p:nvPr/>
            </p:nvSpPr>
            <p:spPr>
              <a:xfrm>
                <a:off x="689131" y="1318791"/>
                <a:ext cx="1631535" cy="289988"/>
              </a:xfrm>
              <a:prstGeom prst="rect">
                <a:avLst/>
              </a:prstGeom>
            </p:spPr>
            <p:style>
              <a:lnRef idx="3">
                <a:schemeClr val="lt1"/>
              </a:lnRef>
              <a:fillRef idx="1">
                <a:schemeClr val="accent1"/>
              </a:fillRef>
              <a:effectRef idx="1">
                <a:schemeClr val="accent1"/>
              </a:effectRef>
              <a:fontRef idx="minor">
                <a:schemeClr val="lt1"/>
              </a:fontRef>
            </p:style>
            <p:txBody>
              <a:bodyPr wrap="square" lIns="121908" tIns="0" rIns="121908" bIns="0" rtlCol="0" anchor="t">
                <a:spAutoFit/>
              </a:bodyPr>
              <a:lstStyle/>
              <a:p>
                <a:pPr algn="ctr">
                  <a:lnSpc>
                    <a:spcPct val="150000"/>
                  </a:lnSpc>
                </a:pPr>
                <a:r>
                  <a:rPr lang="zh-CN" altLang="en-US" sz="2000" dirty="0" smtClean="0">
                    <a:solidFill>
                      <a:schemeClr val="tx1">
                        <a:lumMod val="75000"/>
                        <a:lumOff val="25000"/>
                      </a:schemeClr>
                    </a:solidFill>
                    <a:latin typeface="微软雅黑" pitchFamily="34" charset="-122"/>
                    <a:ea typeface="微软雅黑" pitchFamily="34" charset="-122"/>
                  </a:rPr>
                  <a:t>搬家公司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62" name="组合 61"/>
          <p:cNvGrpSpPr/>
          <p:nvPr/>
        </p:nvGrpSpPr>
        <p:grpSpPr>
          <a:xfrm>
            <a:off x="3333889" y="1698235"/>
            <a:ext cx="2248047" cy="1411319"/>
            <a:chOff x="832917" y="1462812"/>
            <a:chExt cx="1248170" cy="892914"/>
          </a:xfrm>
        </p:grpSpPr>
        <p:sp>
          <p:nvSpPr>
            <p:cNvPr id="63" name="TextBox 150"/>
            <p:cNvSpPr txBox="1"/>
            <p:nvPr/>
          </p:nvSpPr>
          <p:spPr>
            <a:xfrm>
              <a:off x="832917" y="1767301"/>
              <a:ext cx="1248170" cy="414997"/>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防水公司张贴广告</a:t>
              </a:r>
              <a:r>
                <a:rPr lang="en-US" altLang="zh-CN" sz="1400" dirty="0" smtClean="0">
                  <a:solidFill>
                    <a:schemeClr val="tx1">
                      <a:lumMod val="75000"/>
                      <a:lumOff val="25000"/>
                    </a:schemeClr>
                  </a:solidFill>
                  <a:latin typeface="微软雅黑" pitchFamily="34" charset="-122"/>
                  <a:ea typeface="微软雅黑" pitchFamily="34" charset="-122"/>
                </a:rPr>
                <a:t>1000</a:t>
              </a:r>
              <a:r>
                <a:rPr lang="zh-CN" altLang="en-US" sz="1400" dirty="0" smtClean="0">
                  <a:solidFill>
                    <a:schemeClr val="tx1">
                      <a:lumMod val="75000"/>
                      <a:lumOff val="25000"/>
                    </a:schemeClr>
                  </a:solidFill>
                  <a:latin typeface="微软雅黑" pitchFamily="34" charset="-122"/>
                  <a:ea typeface="微软雅黑" pitchFamily="34" charset="-122"/>
                </a:rPr>
                <a:t>张，总金额：</a:t>
              </a:r>
              <a:r>
                <a:rPr lang="en-US" altLang="zh-CN" sz="1400" dirty="0" smtClean="0">
                  <a:solidFill>
                    <a:schemeClr val="tx1">
                      <a:lumMod val="75000"/>
                      <a:lumOff val="25000"/>
                    </a:schemeClr>
                  </a:solidFill>
                  <a:latin typeface="微软雅黑" pitchFamily="34" charset="-122"/>
                  <a:ea typeface="微软雅黑" pitchFamily="34" charset="-122"/>
                </a:rPr>
                <a:t>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64" name="组合 63"/>
            <p:cNvGrpSpPr/>
            <p:nvPr/>
          </p:nvGrpSpPr>
          <p:grpSpPr>
            <a:xfrm>
              <a:off x="947384" y="1462812"/>
              <a:ext cx="1008112" cy="892914"/>
              <a:chOff x="947384" y="1462812"/>
              <a:chExt cx="1008112" cy="892914"/>
            </a:xfrm>
          </p:grpSpPr>
          <p:cxnSp>
            <p:nvCxnSpPr>
              <p:cNvPr id="65" name="直接连接符 64"/>
              <p:cNvCxnSpPr/>
              <p:nvPr/>
            </p:nvCxnSpPr>
            <p:spPr>
              <a:xfrm flipV="1">
                <a:off x="1481601" y="2139702"/>
                <a:ext cx="0" cy="216024"/>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66" name="TextBox 153"/>
              <p:cNvSpPr txBox="1"/>
              <p:nvPr/>
            </p:nvSpPr>
            <p:spPr>
              <a:xfrm>
                <a:off x="947384" y="1462812"/>
                <a:ext cx="1008112" cy="274845"/>
              </a:xfrm>
              <a:prstGeom prst="rect">
                <a:avLst/>
              </a:prstGeom>
            </p:spPr>
            <p:style>
              <a:lnRef idx="3">
                <a:schemeClr val="lt1"/>
              </a:lnRef>
              <a:fillRef idx="1">
                <a:schemeClr val="accent2"/>
              </a:fillRef>
              <a:effectRef idx="1">
                <a:schemeClr val="accent2"/>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防水公司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67" name="组合 66"/>
          <p:cNvGrpSpPr/>
          <p:nvPr/>
        </p:nvGrpSpPr>
        <p:grpSpPr>
          <a:xfrm>
            <a:off x="5928836" y="1700808"/>
            <a:ext cx="2328061" cy="1401526"/>
            <a:chOff x="835936" y="1541325"/>
            <a:chExt cx="1242131" cy="814401"/>
          </a:xfrm>
        </p:grpSpPr>
        <p:sp>
          <p:nvSpPr>
            <p:cNvPr id="68" name="TextBox 155"/>
            <p:cNvSpPr txBox="1"/>
            <p:nvPr/>
          </p:nvSpPr>
          <p:spPr>
            <a:xfrm>
              <a:off x="835936" y="1815540"/>
              <a:ext cx="1242131" cy="381152"/>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派发宣传册</a:t>
              </a:r>
              <a:r>
                <a:rPr lang="en-US" altLang="zh-CN" sz="1400" dirty="0" smtClean="0">
                  <a:solidFill>
                    <a:schemeClr val="tx1">
                      <a:lumMod val="75000"/>
                      <a:lumOff val="25000"/>
                    </a:schemeClr>
                  </a:solidFill>
                  <a:latin typeface="微软雅黑" pitchFamily="34" charset="-122"/>
                  <a:ea typeface="微软雅黑" pitchFamily="34" charset="-122"/>
                </a:rPr>
                <a:t>5000</a:t>
              </a:r>
              <a:r>
                <a:rPr lang="zh-CN" altLang="en-US" sz="1400" dirty="0" smtClean="0">
                  <a:solidFill>
                    <a:schemeClr val="tx1">
                      <a:lumMod val="75000"/>
                      <a:lumOff val="25000"/>
                    </a:schemeClr>
                  </a:solidFill>
                  <a:latin typeface="微软雅黑" pitchFamily="34" charset="-122"/>
                  <a:ea typeface="微软雅黑" pitchFamily="34" charset="-122"/>
                </a:rPr>
                <a:t>份</a:t>
              </a:r>
              <a:endParaRPr lang="en-US" altLang="zh-CN" sz="1400" dirty="0" smtClean="0">
                <a:solidFill>
                  <a:schemeClr val="tx1">
                    <a:lumMod val="75000"/>
                    <a:lumOff val="25000"/>
                  </a:schemeClr>
                </a:solidFill>
                <a:latin typeface="微软雅黑" pitchFamily="34" charset="-122"/>
                <a:ea typeface="微软雅黑" pitchFamily="34" charset="-122"/>
              </a:endParaRPr>
            </a:p>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总金额：</a:t>
              </a:r>
              <a:r>
                <a:rPr lang="en-US" altLang="zh-CN" sz="1400" dirty="0" smtClean="0">
                  <a:solidFill>
                    <a:schemeClr val="tx1">
                      <a:lumMod val="75000"/>
                      <a:lumOff val="25000"/>
                    </a:schemeClr>
                  </a:solidFill>
                  <a:latin typeface="微软雅黑" pitchFamily="34" charset="-122"/>
                  <a:ea typeface="微软雅黑" pitchFamily="34" charset="-122"/>
                </a:rPr>
                <a:t>2500.00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69" name="组合 68"/>
            <p:cNvGrpSpPr/>
            <p:nvPr/>
          </p:nvGrpSpPr>
          <p:grpSpPr>
            <a:xfrm>
              <a:off x="971122" y="1541325"/>
              <a:ext cx="1008112" cy="814401"/>
              <a:chOff x="971122" y="1541325"/>
              <a:chExt cx="1008112" cy="814401"/>
            </a:xfrm>
          </p:grpSpPr>
          <p:cxnSp>
            <p:nvCxnSpPr>
              <p:cNvPr id="70" name="直接连接符 69"/>
              <p:cNvCxnSpPr/>
              <p:nvPr/>
            </p:nvCxnSpPr>
            <p:spPr>
              <a:xfrm flipV="1">
                <a:off x="1481601" y="2139702"/>
                <a:ext cx="0" cy="216024"/>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71" name="TextBox 158"/>
              <p:cNvSpPr txBox="1"/>
              <p:nvPr/>
            </p:nvSpPr>
            <p:spPr>
              <a:xfrm>
                <a:off x="971122" y="1541325"/>
                <a:ext cx="1008112" cy="252430"/>
              </a:xfrm>
              <a:prstGeom prst="rect">
                <a:avLst/>
              </a:prstGeom>
            </p:spPr>
            <p:style>
              <a:lnRef idx="1">
                <a:schemeClr val="accent1"/>
              </a:lnRef>
              <a:fillRef idx="3">
                <a:schemeClr val="accent1"/>
              </a:fillRef>
              <a:effectRef idx="2">
                <a:schemeClr val="accent1"/>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家政公司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72" name="组合 71"/>
          <p:cNvGrpSpPr/>
          <p:nvPr/>
        </p:nvGrpSpPr>
        <p:grpSpPr>
          <a:xfrm>
            <a:off x="8973963" y="1672671"/>
            <a:ext cx="2353681" cy="1185211"/>
            <a:chOff x="793197" y="1484176"/>
            <a:chExt cx="1327609" cy="709532"/>
          </a:xfrm>
        </p:grpSpPr>
        <p:sp>
          <p:nvSpPr>
            <p:cNvPr id="73" name="TextBox 160"/>
            <p:cNvSpPr txBox="1"/>
            <p:nvPr/>
          </p:nvSpPr>
          <p:spPr>
            <a:xfrm>
              <a:off x="793197" y="1767301"/>
              <a:ext cx="1327609" cy="392678"/>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派发宣传册</a:t>
              </a:r>
              <a:r>
                <a:rPr lang="en-US" altLang="zh-CN" sz="1400" dirty="0" smtClean="0">
                  <a:solidFill>
                    <a:schemeClr val="tx1">
                      <a:lumMod val="75000"/>
                      <a:lumOff val="25000"/>
                    </a:schemeClr>
                  </a:solidFill>
                  <a:latin typeface="微软雅黑" pitchFamily="34" charset="-122"/>
                  <a:ea typeface="微软雅黑" pitchFamily="34" charset="-122"/>
                </a:rPr>
                <a:t>5000</a:t>
              </a:r>
              <a:r>
                <a:rPr lang="zh-CN" altLang="en-US" sz="1400" dirty="0" smtClean="0">
                  <a:solidFill>
                    <a:schemeClr val="tx1">
                      <a:lumMod val="75000"/>
                      <a:lumOff val="25000"/>
                    </a:schemeClr>
                  </a:solidFill>
                  <a:latin typeface="微软雅黑" pitchFamily="34" charset="-122"/>
                  <a:ea typeface="微软雅黑" pitchFamily="34" charset="-122"/>
                </a:rPr>
                <a:t>份</a:t>
              </a:r>
              <a:endParaRPr lang="en-US" altLang="zh-CN" sz="1400" dirty="0" smtClean="0">
                <a:solidFill>
                  <a:schemeClr val="tx1">
                    <a:lumMod val="75000"/>
                    <a:lumOff val="25000"/>
                  </a:schemeClr>
                </a:solidFill>
                <a:latin typeface="微软雅黑" pitchFamily="34" charset="-122"/>
                <a:ea typeface="微软雅黑" pitchFamily="34" charset="-122"/>
              </a:endParaRPr>
            </a:p>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总金额：</a:t>
              </a:r>
              <a:r>
                <a:rPr lang="en-US" altLang="zh-CN" sz="1400" dirty="0" smtClean="0">
                  <a:solidFill>
                    <a:schemeClr val="tx1">
                      <a:lumMod val="75000"/>
                      <a:lumOff val="25000"/>
                    </a:schemeClr>
                  </a:solidFill>
                  <a:latin typeface="微软雅黑" pitchFamily="34" charset="-122"/>
                  <a:ea typeface="微软雅黑" pitchFamily="34" charset="-122"/>
                </a:rPr>
                <a:t>2500.00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74" name="组合 73"/>
            <p:cNvGrpSpPr/>
            <p:nvPr/>
          </p:nvGrpSpPr>
          <p:grpSpPr>
            <a:xfrm>
              <a:off x="947384" y="1484176"/>
              <a:ext cx="1008112" cy="709532"/>
              <a:chOff x="947384" y="1484176"/>
              <a:chExt cx="1008112" cy="709532"/>
            </a:xfrm>
          </p:grpSpPr>
          <p:cxnSp>
            <p:nvCxnSpPr>
              <p:cNvPr id="75" name="直接连接符 74"/>
              <p:cNvCxnSpPr/>
              <p:nvPr/>
            </p:nvCxnSpPr>
            <p:spPr>
              <a:xfrm flipV="1">
                <a:off x="1481601" y="2085697"/>
                <a:ext cx="0" cy="108011"/>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76" name="TextBox 163"/>
              <p:cNvSpPr txBox="1"/>
              <p:nvPr/>
            </p:nvSpPr>
            <p:spPr>
              <a:xfrm>
                <a:off x="947384" y="1484176"/>
                <a:ext cx="1008112" cy="260064"/>
              </a:xfrm>
              <a:prstGeom prst="rect">
                <a:avLst/>
              </a:prstGeom>
            </p:spPr>
            <p:style>
              <a:lnRef idx="0">
                <a:schemeClr val="accent6"/>
              </a:lnRef>
              <a:fillRef idx="3">
                <a:schemeClr val="accent6"/>
              </a:fillRef>
              <a:effectRef idx="3">
                <a:schemeClr val="accent6"/>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家政公司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77" name="组合 76"/>
          <p:cNvGrpSpPr/>
          <p:nvPr/>
        </p:nvGrpSpPr>
        <p:grpSpPr>
          <a:xfrm>
            <a:off x="1931282" y="4563111"/>
            <a:ext cx="2463298" cy="1381413"/>
            <a:chOff x="793884" y="1340833"/>
            <a:chExt cx="1326235" cy="955156"/>
          </a:xfrm>
        </p:grpSpPr>
        <p:sp>
          <p:nvSpPr>
            <p:cNvPr id="78" name="TextBox 165"/>
            <p:cNvSpPr txBox="1"/>
            <p:nvPr/>
          </p:nvSpPr>
          <p:spPr>
            <a:xfrm>
              <a:off x="793884" y="1842453"/>
              <a:ext cx="1326235" cy="453536"/>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清理公司张贴广告</a:t>
              </a:r>
              <a:r>
                <a:rPr lang="en-US" altLang="zh-CN" sz="1400" dirty="0" smtClean="0">
                  <a:solidFill>
                    <a:schemeClr val="tx1">
                      <a:lumMod val="75000"/>
                      <a:lumOff val="25000"/>
                    </a:schemeClr>
                  </a:solidFill>
                  <a:latin typeface="微软雅黑" pitchFamily="34" charset="-122"/>
                  <a:ea typeface="微软雅黑" pitchFamily="34" charset="-122"/>
                </a:rPr>
                <a:t>600</a:t>
              </a:r>
              <a:r>
                <a:rPr lang="zh-CN" altLang="en-US" sz="1400" dirty="0" smtClean="0">
                  <a:solidFill>
                    <a:schemeClr val="tx1">
                      <a:lumMod val="75000"/>
                      <a:lumOff val="25000"/>
                    </a:schemeClr>
                  </a:solidFill>
                  <a:latin typeface="微软雅黑" pitchFamily="34" charset="-122"/>
                  <a:ea typeface="微软雅黑" pitchFamily="34" charset="-122"/>
                </a:rPr>
                <a:t>张，总金额：</a:t>
              </a:r>
              <a:r>
                <a:rPr lang="en-US" altLang="zh-CN" sz="1400" dirty="0" smtClean="0">
                  <a:solidFill>
                    <a:schemeClr val="tx1">
                      <a:lumMod val="75000"/>
                      <a:lumOff val="25000"/>
                    </a:schemeClr>
                  </a:solidFill>
                  <a:latin typeface="微软雅黑" pitchFamily="34" charset="-122"/>
                  <a:ea typeface="微软雅黑" pitchFamily="34" charset="-122"/>
                </a:rPr>
                <a:t>300.00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79" name="组合 78"/>
            <p:cNvGrpSpPr/>
            <p:nvPr/>
          </p:nvGrpSpPr>
          <p:grpSpPr>
            <a:xfrm>
              <a:off x="947384" y="1340833"/>
              <a:ext cx="1008112" cy="500861"/>
              <a:chOff x="947384" y="1340833"/>
              <a:chExt cx="1008112" cy="500861"/>
            </a:xfrm>
          </p:grpSpPr>
          <p:cxnSp>
            <p:nvCxnSpPr>
              <p:cNvPr id="80" name="直接连接符 79"/>
              <p:cNvCxnSpPr/>
              <p:nvPr/>
            </p:nvCxnSpPr>
            <p:spPr>
              <a:xfrm>
                <a:off x="1481601" y="1340833"/>
                <a:ext cx="0" cy="200492"/>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81" name="TextBox 168"/>
              <p:cNvSpPr txBox="1"/>
              <p:nvPr/>
            </p:nvSpPr>
            <p:spPr>
              <a:xfrm>
                <a:off x="947384" y="1541325"/>
                <a:ext cx="1008112" cy="300369"/>
              </a:xfrm>
              <a:prstGeom prst="rect">
                <a:avLst/>
              </a:prstGeom>
            </p:spPr>
            <p:style>
              <a:lnRef idx="3">
                <a:schemeClr val="lt1"/>
              </a:lnRef>
              <a:fillRef idx="1">
                <a:schemeClr val="accent5"/>
              </a:fillRef>
              <a:effectRef idx="1">
                <a:schemeClr val="accent5"/>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清理公司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82" name="组合 81"/>
          <p:cNvGrpSpPr/>
          <p:nvPr/>
        </p:nvGrpSpPr>
        <p:grpSpPr>
          <a:xfrm>
            <a:off x="4584869" y="4563111"/>
            <a:ext cx="2471027" cy="1399101"/>
            <a:chOff x="791804" y="1340833"/>
            <a:chExt cx="1330396" cy="967387"/>
          </a:xfrm>
        </p:grpSpPr>
        <p:sp>
          <p:nvSpPr>
            <p:cNvPr id="83" name="TextBox 170"/>
            <p:cNvSpPr txBox="1"/>
            <p:nvPr/>
          </p:nvSpPr>
          <p:spPr>
            <a:xfrm>
              <a:off x="791804" y="1854684"/>
              <a:ext cx="1330396" cy="453536"/>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家政公司张贴广告</a:t>
              </a:r>
              <a:r>
                <a:rPr lang="en-US" altLang="zh-CN" sz="1400" dirty="0" smtClean="0">
                  <a:solidFill>
                    <a:schemeClr val="tx1">
                      <a:lumMod val="75000"/>
                      <a:lumOff val="25000"/>
                    </a:schemeClr>
                  </a:solidFill>
                  <a:latin typeface="微软雅黑" pitchFamily="34" charset="-122"/>
                  <a:ea typeface="微软雅黑" pitchFamily="34" charset="-122"/>
                </a:rPr>
                <a:t>5000</a:t>
              </a:r>
              <a:r>
                <a:rPr lang="zh-CN" altLang="en-US" sz="1400" dirty="0" smtClean="0">
                  <a:solidFill>
                    <a:schemeClr val="tx1">
                      <a:lumMod val="75000"/>
                      <a:lumOff val="25000"/>
                    </a:schemeClr>
                  </a:solidFill>
                  <a:latin typeface="微软雅黑" pitchFamily="34" charset="-122"/>
                  <a:ea typeface="微软雅黑" pitchFamily="34" charset="-122"/>
                </a:rPr>
                <a:t>张</a:t>
              </a:r>
              <a:endParaRPr lang="en-US" altLang="zh-CN" sz="1400" dirty="0" smtClean="0">
                <a:solidFill>
                  <a:schemeClr val="tx1">
                    <a:lumMod val="75000"/>
                    <a:lumOff val="25000"/>
                  </a:schemeClr>
                </a:solidFill>
                <a:latin typeface="微软雅黑" pitchFamily="34" charset="-122"/>
                <a:ea typeface="微软雅黑" pitchFamily="34" charset="-122"/>
              </a:endParaRPr>
            </a:p>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总金额：</a:t>
              </a:r>
              <a:r>
                <a:rPr lang="en-US" altLang="zh-CN" sz="1400" dirty="0" smtClean="0">
                  <a:solidFill>
                    <a:schemeClr val="tx1">
                      <a:lumMod val="75000"/>
                      <a:lumOff val="25000"/>
                    </a:schemeClr>
                  </a:solidFill>
                  <a:latin typeface="微软雅黑" pitchFamily="34" charset="-122"/>
                  <a:ea typeface="微软雅黑" pitchFamily="34" charset="-122"/>
                </a:rPr>
                <a:t>2500.00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84" name="组合 83"/>
            <p:cNvGrpSpPr/>
            <p:nvPr/>
          </p:nvGrpSpPr>
          <p:grpSpPr>
            <a:xfrm>
              <a:off x="947384" y="1340833"/>
              <a:ext cx="1008112" cy="500861"/>
              <a:chOff x="947384" y="1340833"/>
              <a:chExt cx="1008112" cy="500861"/>
            </a:xfrm>
          </p:grpSpPr>
          <p:cxnSp>
            <p:nvCxnSpPr>
              <p:cNvPr id="85" name="直接连接符 84"/>
              <p:cNvCxnSpPr/>
              <p:nvPr/>
            </p:nvCxnSpPr>
            <p:spPr>
              <a:xfrm>
                <a:off x="1481601" y="1340833"/>
                <a:ext cx="0" cy="200492"/>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86" name="TextBox 173"/>
              <p:cNvSpPr txBox="1"/>
              <p:nvPr/>
            </p:nvSpPr>
            <p:spPr>
              <a:xfrm>
                <a:off x="947384" y="1541325"/>
                <a:ext cx="1008112" cy="300369"/>
              </a:xfrm>
              <a:prstGeom prst="rect">
                <a:avLst/>
              </a:prstGeom>
            </p:spPr>
            <p:style>
              <a:lnRef idx="1">
                <a:schemeClr val="accent4"/>
              </a:lnRef>
              <a:fillRef idx="3">
                <a:schemeClr val="accent4"/>
              </a:fillRef>
              <a:effectRef idx="2">
                <a:schemeClr val="accent4"/>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家政公司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87" name="组合 86"/>
          <p:cNvGrpSpPr/>
          <p:nvPr/>
        </p:nvGrpSpPr>
        <p:grpSpPr>
          <a:xfrm>
            <a:off x="7098673" y="4637283"/>
            <a:ext cx="2741366" cy="1324929"/>
            <a:chOff x="719029" y="1340833"/>
            <a:chExt cx="1475946" cy="916101"/>
          </a:xfrm>
        </p:grpSpPr>
        <p:sp>
          <p:nvSpPr>
            <p:cNvPr id="88" name="TextBox 175"/>
            <p:cNvSpPr txBox="1"/>
            <p:nvPr/>
          </p:nvSpPr>
          <p:spPr>
            <a:xfrm>
              <a:off x="719029" y="1803398"/>
              <a:ext cx="1475946" cy="453536"/>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派发宣传册</a:t>
              </a:r>
              <a:r>
                <a:rPr lang="en-US" altLang="zh-CN" sz="1400" dirty="0" smtClean="0">
                  <a:solidFill>
                    <a:schemeClr val="tx1">
                      <a:lumMod val="75000"/>
                      <a:lumOff val="25000"/>
                    </a:schemeClr>
                  </a:solidFill>
                  <a:latin typeface="微软雅黑" pitchFamily="34" charset="-122"/>
                  <a:ea typeface="微软雅黑" pitchFamily="34" charset="-122"/>
                </a:rPr>
                <a:t>5000</a:t>
              </a:r>
              <a:r>
                <a:rPr lang="zh-CN" altLang="en-US" sz="1400" dirty="0" smtClean="0">
                  <a:solidFill>
                    <a:schemeClr val="tx1">
                      <a:lumMod val="75000"/>
                      <a:lumOff val="25000"/>
                    </a:schemeClr>
                  </a:solidFill>
                  <a:latin typeface="微软雅黑" pitchFamily="34" charset="-122"/>
                  <a:ea typeface="微软雅黑" pitchFamily="34" charset="-122"/>
                </a:rPr>
                <a:t>份</a:t>
              </a:r>
              <a:endParaRPr lang="en-US" altLang="zh-CN" sz="1400" dirty="0" smtClean="0">
                <a:solidFill>
                  <a:schemeClr val="tx1">
                    <a:lumMod val="75000"/>
                    <a:lumOff val="25000"/>
                  </a:schemeClr>
                </a:solidFill>
                <a:latin typeface="微软雅黑" pitchFamily="34" charset="-122"/>
                <a:ea typeface="微软雅黑" pitchFamily="34" charset="-122"/>
              </a:endParaRPr>
            </a:p>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总金额：</a:t>
              </a:r>
              <a:r>
                <a:rPr lang="en-US" altLang="zh-CN" sz="1400" dirty="0" smtClean="0">
                  <a:solidFill>
                    <a:schemeClr val="tx1">
                      <a:lumMod val="75000"/>
                      <a:lumOff val="25000"/>
                    </a:schemeClr>
                  </a:solidFill>
                  <a:latin typeface="微软雅黑" pitchFamily="34" charset="-122"/>
                  <a:ea typeface="微软雅黑" pitchFamily="34" charset="-122"/>
                </a:rPr>
                <a:t>2500.00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89" name="组合 88"/>
            <p:cNvGrpSpPr/>
            <p:nvPr/>
          </p:nvGrpSpPr>
          <p:grpSpPr>
            <a:xfrm>
              <a:off x="947384" y="1340833"/>
              <a:ext cx="1008112" cy="500861"/>
              <a:chOff x="947384" y="1340833"/>
              <a:chExt cx="1008112" cy="500861"/>
            </a:xfrm>
          </p:grpSpPr>
          <p:cxnSp>
            <p:nvCxnSpPr>
              <p:cNvPr id="90" name="直接连接符 89"/>
              <p:cNvCxnSpPr/>
              <p:nvPr/>
            </p:nvCxnSpPr>
            <p:spPr>
              <a:xfrm>
                <a:off x="1481601" y="1340833"/>
                <a:ext cx="0" cy="200492"/>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91" name="TextBox 178"/>
              <p:cNvSpPr txBox="1"/>
              <p:nvPr/>
            </p:nvSpPr>
            <p:spPr>
              <a:xfrm>
                <a:off x="947384" y="1541325"/>
                <a:ext cx="1008112" cy="300369"/>
              </a:xfrm>
              <a:prstGeom prst="rect">
                <a:avLst/>
              </a:prstGeom>
            </p:spPr>
            <p:style>
              <a:lnRef idx="1">
                <a:schemeClr val="accent5"/>
              </a:lnRef>
              <a:fillRef idx="2">
                <a:schemeClr val="accent5"/>
              </a:fillRef>
              <a:effectRef idx="1">
                <a:schemeClr val="accent5"/>
              </a:effectRef>
              <a:fontRef idx="minor">
                <a:schemeClr val="dk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家政公司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sp>
        <p:nvSpPr>
          <p:cNvPr id="92" name="TextBox 91"/>
          <p:cNvSpPr txBox="1"/>
          <p:nvPr/>
        </p:nvSpPr>
        <p:spPr>
          <a:xfrm>
            <a:off x="7991234" y="519523"/>
            <a:ext cx="2219326" cy="830997"/>
          </a:xfrm>
          <a:prstGeom prst="rect">
            <a:avLst/>
          </a:prstGeom>
          <a:noFill/>
        </p:spPr>
        <p:txBody>
          <a:bodyPr wrap="square" rtlCol="0">
            <a:spAutoFit/>
          </a:bodyPr>
          <a:lstStyle/>
          <a:p>
            <a:r>
              <a:rPr lang="zh-CN" altLang="en-US" dirty="0" smtClean="0"/>
              <a:t>总计：</a:t>
            </a:r>
            <a:r>
              <a:rPr lang="en-US" altLang="zh-CN" dirty="0" smtClean="0"/>
              <a:t>11800.00</a:t>
            </a:r>
            <a:r>
              <a:rPr lang="zh-CN" altLang="en-US" dirty="0" smtClean="0"/>
              <a:t>元整</a:t>
            </a:r>
            <a:endParaRPr lang="zh-CN" altLang="en-US" dirty="0"/>
          </a:p>
        </p:txBody>
      </p:sp>
    </p:spTree>
    <p:extLst>
      <p:ext uri="{BB962C8B-B14F-4D97-AF65-F5344CB8AC3E}">
        <p14:creationId xmlns:p14="http://schemas.microsoft.com/office/powerpoint/2010/main" val="316846155"/>
      </p:ext>
    </p:extLst>
  </p:cSld>
  <p:clrMapOvr>
    <a:masterClrMapping/>
  </p:clrMapOvr>
  <mc:AlternateContent xmlns:mc="http://schemas.openxmlformats.org/markup-compatibility/2006" xmlns:p14="http://schemas.microsoft.com/office/powerpoint/2010/main">
    <mc:Choice Requires="p14">
      <p:transition spd="slow" p14:dur="3900" advTm="0">
        <p14:glitter pattern="hexagon"/>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par>
                          <p:cTn id="18" fill="hold">
                            <p:stCondLst>
                              <p:cond delay="1500"/>
                            </p:stCondLst>
                            <p:childTnLst>
                              <p:par>
                                <p:cTn id="19" presetID="2" presetClass="entr" presetSubtype="2" accel="5800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1500" fill="hold"/>
                                        <p:tgtEl>
                                          <p:spTgt spid="7"/>
                                        </p:tgtEl>
                                        <p:attrNameLst>
                                          <p:attrName>ppt_x</p:attrName>
                                        </p:attrNameLst>
                                      </p:cBhvr>
                                      <p:tavLst>
                                        <p:tav tm="0">
                                          <p:val>
                                            <p:strVal val="1+#ppt_w/2"/>
                                          </p:val>
                                        </p:tav>
                                        <p:tav tm="100000">
                                          <p:val>
                                            <p:strVal val="#ppt_x"/>
                                          </p:val>
                                        </p:tav>
                                      </p:tavLst>
                                    </p:anim>
                                    <p:anim calcmode="lin" valueType="num">
                                      <p:cBhvr additive="base">
                                        <p:cTn id="22" dur="1500" fill="hold"/>
                                        <p:tgtEl>
                                          <p:spTgt spid="7"/>
                                        </p:tgtEl>
                                        <p:attrNameLst>
                                          <p:attrName>ppt_y</p:attrName>
                                        </p:attrNameLst>
                                      </p:cBhvr>
                                      <p:tavLst>
                                        <p:tav tm="0">
                                          <p:val>
                                            <p:strVal val="#ppt_y"/>
                                          </p:val>
                                        </p:tav>
                                        <p:tav tm="100000">
                                          <p:val>
                                            <p:strVal val="#ppt_y"/>
                                          </p:val>
                                        </p:tav>
                                      </p:tavLst>
                                    </p:anim>
                                  </p:childTnLst>
                                </p:cTn>
                              </p:par>
                              <p:par>
                                <p:cTn id="23" presetID="2" presetClass="entr" presetSubtype="2" accel="58000" fill="hold" nodeType="withEffect">
                                  <p:stCondLst>
                                    <p:cond delay="20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1500" fill="hold"/>
                                        <p:tgtEl>
                                          <p:spTgt spid="14"/>
                                        </p:tgtEl>
                                        <p:attrNameLst>
                                          <p:attrName>ppt_x</p:attrName>
                                        </p:attrNameLst>
                                      </p:cBhvr>
                                      <p:tavLst>
                                        <p:tav tm="0">
                                          <p:val>
                                            <p:strVal val="1+#ppt_w/2"/>
                                          </p:val>
                                        </p:tav>
                                        <p:tav tm="100000">
                                          <p:val>
                                            <p:strVal val="#ppt_x"/>
                                          </p:val>
                                        </p:tav>
                                      </p:tavLst>
                                    </p:anim>
                                    <p:anim calcmode="lin" valueType="num">
                                      <p:cBhvr additive="base">
                                        <p:cTn id="26" dur="1500" fill="hold"/>
                                        <p:tgtEl>
                                          <p:spTgt spid="14"/>
                                        </p:tgtEl>
                                        <p:attrNameLst>
                                          <p:attrName>ppt_y</p:attrName>
                                        </p:attrNameLst>
                                      </p:cBhvr>
                                      <p:tavLst>
                                        <p:tav tm="0">
                                          <p:val>
                                            <p:strVal val="#ppt_y"/>
                                          </p:val>
                                        </p:tav>
                                        <p:tav tm="100000">
                                          <p:val>
                                            <p:strVal val="#ppt_y"/>
                                          </p:val>
                                        </p:tav>
                                      </p:tavLst>
                                    </p:anim>
                                  </p:childTnLst>
                                </p:cTn>
                              </p:par>
                              <p:par>
                                <p:cTn id="27" presetID="2" presetClass="entr" presetSubtype="2" accel="58000" fill="hold" nodeType="withEffect">
                                  <p:stCondLst>
                                    <p:cond delay="400"/>
                                  </p:stCondLst>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1500" fill="hold"/>
                                        <p:tgtEl>
                                          <p:spTgt spid="22"/>
                                        </p:tgtEl>
                                        <p:attrNameLst>
                                          <p:attrName>ppt_x</p:attrName>
                                        </p:attrNameLst>
                                      </p:cBhvr>
                                      <p:tavLst>
                                        <p:tav tm="0">
                                          <p:val>
                                            <p:strVal val="1+#ppt_w/2"/>
                                          </p:val>
                                        </p:tav>
                                        <p:tav tm="100000">
                                          <p:val>
                                            <p:strVal val="#ppt_x"/>
                                          </p:val>
                                        </p:tav>
                                      </p:tavLst>
                                    </p:anim>
                                    <p:anim calcmode="lin" valueType="num">
                                      <p:cBhvr additive="base">
                                        <p:cTn id="30" dur="1500" fill="hold"/>
                                        <p:tgtEl>
                                          <p:spTgt spid="22"/>
                                        </p:tgtEl>
                                        <p:attrNameLst>
                                          <p:attrName>ppt_y</p:attrName>
                                        </p:attrNameLst>
                                      </p:cBhvr>
                                      <p:tavLst>
                                        <p:tav tm="0">
                                          <p:val>
                                            <p:strVal val="#ppt_y"/>
                                          </p:val>
                                        </p:tav>
                                        <p:tav tm="100000">
                                          <p:val>
                                            <p:strVal val="#ppt_y"/>
                                          </p:val>
                                        </p:tav>
                                      </p:tavLst>
                                    </p:anim>
                                  </p:childTnLst>
                                </p:cTn>
                              </p:par>
                              <p:par>
                                <p:cTn id="31" presetID="2" presetClass="entr" presetSubtype="2" accel="58000" fill="hold" nodeType="withEffect">
                                  <p:stCondLst>
                                    <p:cond delay="60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500" fill="hold"/>
                                        <p:tgtEl>
                                          <p:spTgt spid="29"/>
                                        </p:tgtEl>
                                        <p:attrNameLst>
                                          <p:attrName>ppt_x</p:attrName>
                                        </p:attrNameLst>
                                      </p:cBhvr>
                                      <p:tavLst>
                                        <p:tav tm="0">
                                          <p:val>
                                            <p:strVal val="1+#ppt_w/2"/>
                                          </p:val>
                                        </p:tav>
                                        <p:tav tm="100000">
                                          <p:val>
                                            <p:strVal val="#ppt_x"/>
                                          </p:val>
                                        </p:tav>
                                      </p:tavLst>
                                    </p:anim>
                                    <p:anim calcmode="lin" valueType="num">
                                      <p:cBhvr additive="base">
                                        <p:cTn id="34" dur="1500" fill="hold"/>
                                        <p:tgtEl>
                                          <p:spTgt spid="29"/>
                                        </p:tgtEl>
                                        <p:attrNameLst>
                                          <p:attrName>ppt_y</p:attrName>
                                        </p:attrNameLst>
                                      </p:cBhvr>
                                      <p:tavLst>
                                        <p:tav tm="0">
                                          <p:val>
                                            <p:strVal val="#ppt_y"/>
                                          </p:val>
                                        </p:tav>
                                        <p:tav tm="100000">
                                          <p:val>
                                            <p:strVal val="#ppt_y"/>
                                          </p:val>
                                        </p:tav>
                                      </p:tavLst>
                                    </p:anim>
                                  </p:childTnLst>
                                </p:cTn>
                              </p:par>
                              <p:par>
                                <p:cTn id="35" presetID="2" presetClass="entr" presetSubtype="2" accel="58000" fill="hold" nodeType="withEffect">
                                  <p:stCondLst>
                                    <p:cond delay="800"/>
                                  </p:stCondLst>
                                  <p:childTnLst>
                                    <p:set>
                                      <p:cBhvr>
                                        <p:cTn id="36" dur="1" fill="hold">
                                          <p:stCondLst>
                                            <p:cond delay="0"/>
                                          </p:stCondLst>
                                        </p:cTn>
                                        <p:tgtEl>
                                          <p:spTgt spid="36"/>
                                        </p:tgtEl>
                                        <p:attrNameLst>
                                          <p:attrName>style.visibility</p:attrName>
                                        </p:attrNameLst>
                                      </p:cBhvr>
                                      <p:to>
                                        <p:strVal val="visible"/>
                                      </p:to>
                                    </p:set>
                                    <p:anim calcmode="lin" valueType="num">
                                      <p:cBhvr additive="base">
                                        <p:cTn id="37" dur="1500" fill="hold"/>
                                        <p:tgtEl>
                                          <p:spTgt spid="36"/>
                                        </p:tgtEl>
                                        <p:attrNameLst>
                                          <p:attrName>ppt_x</p:attrName>
                                        </p:attrNameLst>
                                      </p:cBhvr>
                                      <p:tavLst>
                                        <p:tav tm="0">
                                          <p:val>
                                            <p:strVal val="1+#ppt_w/2"/>
                                          </p:val>
                                        </p:tav>
                                        <p:tav tm="100000">
                                          <p:val>
                                            <p:strVal val="#ppt_x"/>
                                          </p:val>
                                        </p:tav>
                                      </p:tavLst>
                                    </p:anim>
                                    <p:anim calcmode="lin" valueType="num">
                                      <p:cBhvr additive="base">
                                        <p:cTn id="38" dur="1500" fill="hold"/>
                                        <p:tgtEl>
                                          <p:spTgt spid="36"/>
                                        </p:tgtEl>
                                        <p:attrNameLst>
                                          <p:attrName>ppt_y</p:attrName>
                                        </p:attrNameLst>
                                      </p:cBhvr>
                                      <p:tavLst>
                                        <p:tav tm="0">
                                          <p:val>
                                            <p:strVal val="#ppt_y"/>
                                          </p:val>
                                        </p:tav>
                                        <p:tav tm="100000">
                                          <p:val>
                                            <p:strVal val="#ppt_y"/>
                                          </p:val>
                                        </p:tav>
                                      </p:tavLst>
                                    </p:anim>
                                  </p:childTnLst>
                                </p:cTn>
                              </p:par>
                              <p:par>
                                <p:cTn id="39" presetID="2" presetClass="entr" presetSubtype="2" accel="58000" fill="hold" nodeType="withEffect">
                                  <p:stCondLst>
                                    <p:cond delay="1000"/>
                                  </p:stCondLst>
                                  <p:childTnLst>
                                    <p:set>
                                      <p:cBhvr>
                                        <p:cTn id="40" dur="1" fill="hold">
                                          <p:stCondLst>
                                            <p:cond delay="0"/>
                                          </p:stCondLst>
                                        </p:cTn>
                                        <p:tgtEl>
                                          <p:spTgt spid="43"/>
                                        </p:tgtEl>
                                        <p:attrNameLst>
                                          <p:attrName>style.visibility</p:attrName>
                                        </p:attrNameLst>
                                      </p:cBhvr>
                                      <p:to>
                                        <p:strVal val="visible"/>
                                      </p:to>
                                    </p:set>
                                    <p:anim calcmode="lin" valueType="num">
                                      <p:cBhvr additive="base">
                                        <p:cTn id="41" dur="1500" fill="hold"/>
                                        <p:tgtEl>
                                          <p:spTgt spid="43"/>
                                        </p:tgtEl>
                                        <p:attrNameLst>
                                          <p:attrName>ppt_x</p:attrName>
                                        </p:attrNameLst>
                                      </p:cBhvr>
                                      <p:tavLst>
                                        <p:tav tm="0">
                                          <p:val>
                                            <p:strVal val="1+#ppt_w/2"/>
                                          </p:val>
                                        </p:tav>
                                        <p:tav tm="100000">
                                          <p:val>
                                            <p:strVal val="#ppt_x"/>
                                          </p:val>
                                        </p:tav>
                                      </p:tavLst>
                                    </p:anim>
                                    <p:anim calcmode="lin" valueType="num">
                                      <p:cBhvr additive="base">
                                        <p:cTn id="42" dur="1500" fill="hold"/>
                                        <p:tgtEl>
                                          <p:spTgt spid="43"/>
                                        </p:tgtEl>
                                        <p:attrNameLst>
                                          <p:attrName>ppt_y</p:attrName>
                                        </p:attrNameLst>
                                      </p:cBhvr>
                                      <p:tavLst>
                                        <p:tav tm="0">
                                          <p:val>
                                            <p:strVal val="#ppt_y"/>
                                          </p:val>
                                        </p:tav>
                                        <p:tav tm="100000">
                                          <p:val>
                                            <p:strVal val="#ppt_y"/>
                                          </p:val>
                                        </p:tav>
                                      </p:tavLst>
                                    </p:anim>
                                  </p:childTnLst>
                                </p:cTn>
                              </p:par>
                              <p:par>
                                <p:cTn id="43" presetID="2" presetClass="entr" presetSubtype="2" accel="58000" fill="hold" nodeType="withEffect">
                                  <p:stCondLst>
                                    <p:cond delay="1200"/>
                                  </p:stCondLst>
                                  <p:childTnLst>
                                    <p:set>
                                      <p:cBhvr>
                                        <p:cTn id="44" dur="1" fill="hold">
                                          <p:stCondLst>
                                            <p:cond delay="0"/>
                                          </p:stCondLst>
                                        </p:cTn>
                                        <p:tgtEl>
                                          <p:spTgt spid="50"/>
                                        </p:tgtEl>
                                        <p:attrNameLst>
                                          <p:attrName>style.visibility</p:attrName>
                                        </p:attrNameLst>
                                      </p:cBhvr>
                                      <p:to>
                                        <p:strVal val="visible"/>
                                      </p:to>
                                    </p:set>
                                    <p:anim calcmode="lin" valueType="num">
                                      <p:cBhvr additive="base">
                                        <p:cTn id="45" dur="1500" fill="hold"/>
                                        <p:tgtEl>
                                          <p:spTgt spid="50"/>
                                        </p:tgtEl>
                                        <p:attrNameLst>
                                          <p:attrName>ppt_x</p:attrName>
                                        </p:attrNameLst>
                                      </p:cBhvr>
                                      <p:tavLst>
                                        <p:tav tm="0">
                                          <p:val>
                                            <p:strVal val="1+#ppt_w/2"/>
                                          </p:val>
                                        </p:tav>
                                        <p:tav tm="100000">
                                          <p:val>
                                            <p:strVal val="#ppt_x"/>
                                          </p:val>
                                        </p:tav>
                                      </p:tavLst>
                                    </p:anim>
                                    <p:anim calcmode="lin" valueType="num">
                                      <p:cBhvr additive="base">
                                        <p:cTn id="46" dur="1500" fill="hold"/>
                                        <p:tgtEl>
                                          <p:spTgt spid="50"/>
                                        </p:tgtEl>
                                        <p:attrNameLst>
                                          <p:attrName>ppt_y</p:attrName>
                                        </p:attrNameLst>
                                      </p:cBhvr>
                                      <p:tavLst>
                                        <p:tav tm="0">
                                          <p:val>
                                            <p:strVal val="#ppt_y"/>
                                          </p:val>
                                        </p:tav>
                                        <p:tav tm="100000">
                                          <p:val>
                                            <p:strVal val="#ppt_y"/>
                                          </p:val>
                                        </p:tav>
                                      </p:tavLst>
                                    </p:anim>
                                  </p:childTnLst>
                                </p:cTn>
                              </p:par>
                            </p:childTnLst>
                          </p:cTn>
                        </p:par>
                        <p:par>
                          <p:cTn id="47" fill="hold">
                            <p:stCondLst>
                              <p:cond delay="4200"/>
                            </p:stCondLst>
                            <p:childTnLst>
                              <p:par>
                                <p:cTn id="48" presetID="47" presetClass="entr" presetSubtype="0" fill="hold" nodeType="afterEffect">
                                  <p:stCondLst>
                                    <p:cond delay="0"/>
                                  </p:stCondLst>
                                  <p:childTnLst>
                                    <p:set>
                                      <p:cBhvr>
                                        <p:cTn id="49" dur="1" fill="hold">
                                          <p:stCondLst>
                                            <p:cond delay="0"/>
                                          </p:stCondLst>
                                        </p:cTn>
                                        <p:tgtEl>
                                          <p:spTgt spid="72"/>
                                        </p:tgtEl>
                                        <p:attrNameLst>
                                          <p:attrName>style.visibility</p:attrName>
                                        </p:attrNameLst>
                                      </p:cBhvr>
                                      <p:to>
                                        <p:strVal val="visible"/>
                                      </p:to>
                                    </p:set>
                                    <p:animEffect transition="in" filter="fade">
                                      <p:cBhvr>
                                        <p:cTn id="50" dur="500"/>
                                        <p:tgtEl>
                                          <p:spTgt spid="72"/>
                                        </p:tgtEl>
                                      </p:cBhvr>
                                    </p:animEffect>
                                    <p:anim calcmode="lin" valueType="num">
                                      <p:cBhvr>
                                        <p:cTn id="51" dur="500" fill="hold"/>
                                        <p:tgtEl>
                                          <p:spTgt spid="72"/>
                                        </p:tgtEl>
                                        <p:attrNameLst>
                                          <p:attrName>ppt_x</p:attrName>
                                        </p:attrNameLst>
                                      </p:cBhvr>
                                      <p:tavLst>
                                        <p:tav tm="0">
                                          <p:val>
                                            <p:strVal val="#ppt_x"/>
                                          </p:val>
                                        </p:tav>
                                        <p:tav tm="100000">
                                          <p:val>
                                            <p:strVal val="#ppt_x"/>
                                          </p:val>
                                        </p:tav>
                                      </p:tavLst>
                                    </p:anim>
                                    <p:anim calcmode="lin" valueType="num">
                                      <p:cBhvr>
                                        <p:cTn id="52" dur="500" fill="hold"/>
                                        <p:tgtEl>
                                          <p:spTgt spid="72"/>
                                        </p:tgtEl>
                                        <p:attrNameLst>
                                          <p:attrName>ppt_y</p:attrName>
                                        </p:attrNameLst>
                                      </p:cBhvr>
                                      <p:tavLst>
                                        <p:tav tm="0">
                                          <p:val>
                                            <p:strVal val="#ppt_y-.1"/>
                                          </p:val>
                                        </p:tav>
                                        <p:tav tm="100000">
                                          <p:val>
                                            <p:strVal val="#ppt_y"/>
                                          </p:val>
                                        </p:tav>
                                      </p:tavLst>
                                    </p:anim>
                                  </p:childTnLst>
                                </p:cTn>
                              </p:par>
                              <p:par>
                                <p:cTn id="53" presetID="47" presetClass="entr" presetSubtype="0" fill="hold" nodeType="withEffect">
                                  <p:stCondLst>
                                    <p:cond delay="300"/>
                                  </p:stCondLst>
                                  <p:childTnLst>
                                    <p:set>
                                      <p:cBhvr>
                                        <p:cTn id="54" dur="1" fill="hold">
                                          <p:stCondLst>
                                            <p:cond delay="0"/>
                                          </p:stCondLst>
                                        </p:cTn>
                                        <p:tgtEl>
                                          <p:spTgt spid="67"/>
                                        </p:tgtEl>
                                        <p:attrNameLst>
                                          <p:attrName>style.visibility</p:attrName>
                                        </p:attrNameLst>
                                      </p:cBhvr>
                                      <p:to>
                                        <p:strVal val="visible"/>
                                      </p:to>
                                    </p:set>
                                    <p:animEffect transition="in" filter="fade">
                                      <p:cBhvr>
                                        <p:cTn id="55" dur="500"/>
                                        <p:tgtEl>
                                          <p:spTgt spid="67"/>
                                        </p:tgtEl>
                                      </p:cBhvr>
                                    </p:animEffect>
                                    <p:anim calcmode="lin" valueType="num">
                                      <p:cBhvr>
                                        <p:cTn id="56" dur="500" fill="hold"/>
                                        <p:tgtEl>
                                          <p:spTgt spid="67"/>
                                        </p:tgtEl>
                                        <p:attrNameLst>
                                          <p:attrName>ppt_x</p:attrName>
                                        </p:attrNameLst>
                                      </p:cBhvr>
                                      <p:tavLst>
                                        <p:tav tm="0">
                                          <p:val>
                                            <p:strVal val="#ppt_x"/>
                                          </p:val>
                                        </p:tav>
                                        <p:tav tm="100000">
                                          <p:val>
                                            <p:strVal val="#ppt_x"/>
                                          </p:val>
                                        </p:tav>
                                      </p:tavLst>
                                    </p:anim>
                                    <p:anim calcmode="lin" valueType="num">
                                      <p:cBhvr>
                                        <p:cTn id="57" dur="500" fill="hold"/>
                                        <p:tgtEl>
                                          <p:spTgt spid="67"/>
                                        </p:tgtEl>
                                        <p:attrNameLst>
                                          <p:attrName>ppt_y</p:attrName>
                                        </p:attrNameLst>
                                      </p:cBhvr>
                                      <p:tavLst>
                                        <p:tav tm="0">
                                          <p:val>
                                            <p:strVal val="#ppt_y-.1"/>
                                          </p:val>
                                        </p:tav>
                                        <p:tav tm="100000">
                                          <p:val>
                                            <p:strVal val="#ppt_y"/>
                                          </p:val>
                                        </p:tav>
                                      </p:tavLst>
                                    </p:anim>
                                  </p:childTnLst>
                                </p:cTn>
                              </p:par>
                              <p:par>
                                <p:cTn id="58" presetID="47" presetClass="entr" presetSubtype="0" fill="hold" nodeType="withEffect">
                                  <p:stCondLst>
                                    <p:cond delay="600"/>
                                  </p:stCondLst>
                                  <p:childTnLst>
                                    <p:set>
                                      <p:cBhvr>
                                        <p:cTn id="59" dur="1" fill="hold">
                                          <p:stCondLst>
                                            <p:cond delay="0"/>
                                          </p:stCondLst>
                                        </p:cTn>
                                        <p:tgtEl>
                                          <p:spTgt spid="62"/>
                                        </p:tgtEl>
                                        <p:attrNameLst>
                                          <p:attrName>style.visibility</p:attrName>
                                        </p:attrNameLst>
                                      </p:cBhvr>
                                      <p:to>
                                        <p:strVal val="visible"/>
                                      </p:to>
                                    </p:set>
                                    <p:animEffect transition="in" filter="fade">
                                      <p:cBhvr>
                                        <p:cTn id="60" dur="500"/>
                                        <p:tgtEl>
                                          <p:spTgt spid="62"/>
                                        </p:tgtEl>
                                      </p:cBhvr>
                                    </p:animEffect>
                                    <p:anim calcmode="lin" valueType="num">
                                      <p:cBhvr>
                                        <p:cTn id="61" dur="500" fill="hold"/>
                                        <p:tgtEl>
                                          <p:spTgt spid="62"/>
                                        </p:tgtEl>
                                        <p:attrNameLst>
                                          <p:attrName>ppt_x</p:attrName>
                                        </p:attrNameLst>
                                      </p:cBhvr>
                                      <p:tavLst>
                                        <p:tav tm="0">
                                          <p:val>
                                            <p:strVal val="#ppt_x"/>
                                          </p:val>
                                        </p:tav>
                                        <p:tav tm="100000">
                                          <p:val>
                                            <p:strVal val="#ppt_x"/>
                                          </p:val>
                                        </p:tav>
                                      </p:tavLst>
                                    </p:anim>
                                    <p:anim calcmode="lin" valueType="num">
                                      <p:cBhvr>
                                        <p:cTn id="62" dur="500" fill="hold"/>
                                        <p:tgtEl>
                                          <p:spTgt spid="62"/>
                                        </p:tgtEl>
                                        <p:attrNameLst>
                                          <p:attrName>ppt_y</p:attrName>
                                        </p:attrNameLst>
                                      </p:cBhvr>
                                      <p:tavLst>
                                        <p:tav tm="0">
                                          <p:val>
                                            <p:strVal val="#ppt_y-.1"/>
                                          </p:val>
                                        </p:tav>
                                        <p:tav tm="100000">
                                          <p:val>
                                            <p:strVal val="#ppt_y"/>
                                          </p:val>
                                        </p:tav>
                                      </p:tavLst>
                                    </p:anim>
                                  </p:childTnLst>
                                </p:cTn>
                              </p:par>
                              <p:par>
                                <p:cTn id="63" presetID="47" presetClass="entr" presetSubtype="0" fill="hold" nodeType="withEffect">
                                  <p:stCondLst>
                                    <p:cond delay="800"/>
                                  </p:stCondLst>
                                  <p:childTnLst>
                                    <p:set>
                                      <p:cBhvr>
                                        <p:cTn id="64" dur="1" fill="hold">
                                          <p:stCondLst>
                                            <p:cond delay="0"/>
                                          </p:stCondLst>
                                        </p:cTn>
                                        <p:tgtEl>
                                          <p:spTgt spid="57"/>
                                        </p:tgtEl>
                                        <p:attrNameLst>
                                          <p:attrName>style.visibility</p:attrName>
                                        </p:attrNameLst>
                                      </p:cBhvr>
                                      <p:to>
                                        <p:strVal val="visible"/>
                                      </p:to>
                                    </p:set>
                                    <p:animEffect transition="in" filter="fade">
                                      <p:cBhvr>
                                        <p:cTn id="65" dur="500"/>
                                        <p:tgtEl>
                                          <p:spTgt spid="57"/>
                                        </p:tgtEl>
                                      </p:cBhvr>
                                    </p:animEffect>
                                    <p:anim calcmode="lin" valueType="num">
                                      <p:cBhvr>
                                        <p:cTn id="66" dur="500" fill="hold"/>
                                        <p:tgtEl>
                                          <p:spTgt spid="57"/>
                                        </p:tgtEl>
                                        <p:attrNameLst>
                                          <p:attrName>ppt_x</p:attrName>
                                        </p:attrNameLst>
                                      </p:cBhvr>
                                      <p:tavLst>
                                        <p:tav tm="0">
                                          <p:val>
                                            <p:strVal val="#ppt_x"/>
                                          </p:val>
                                        </p:tav>
                                        <p:tav tm="100000">
                                          <p:val>
                                            <p:strVal val="#ppt_x"/>
                                          </p:val>
                                        </p:tav>
                                      </p:tavLst>
                                    </p:anim>
                                    <p:anim calcmode="lin" valueType="num">
                                      <p:cBhvr>
                                        <p:cTn id="67" dur="500" fill="hold"/>
                                        <p:tgtEl>
                                          <p:spTgt spid="57"/>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77"/>
                                        </p:tgtEl>
                                        <p:attrNameLst>
                                          <p:attrName>style.visibility</p:attrName>
                                        </p:attrNameLst>
                                      </p:cBhvr>
                                      <p:to>
                                        <p:strVal val="visible"/>
                                      </p:to>
                                    </p:set>
                                    <p:animEffect transition="in" filter="fade">
                                      <p:cBhvr>
                                        <p:cTn id="70" dur="500"/>
                                        <p:tgtEl>
                                          <p:spTgt spid="77"/>
                                        </p:tgtEl>
                                      </p:cBhvr>
                                    </p:animEffect>
                                    <p:anim calcmode="lin" valueType="num">
                                      <p:cBhvr>
                                        <p:cTn id="71" dur="500" fill="hold"/>
                                        <p:tgtEl>
                                          <p:spTgt spid="77"/>
                                        </p:tgtEl>
                                        <p:attrNameLst>
                                          <p:attrName>ppt_x</p:attrName>
                                        </p:attrNameLst>
                                      </p:cBhvr>
                                      <p:tavLst>
                                        <p:tav tm="0">
                                          <p:val>
                                            <p:strVal val="#ppt_x"/>
                                          </p:val>
                                        </p:tav>
                                        <p:tav tm="100000">
                                          <p:val>
                                            <p:strVal val="#ppt_x"/>
                                          </p:val>
                                        </p:tav>
                                      </p:tavLst>
                                    </p:anim>
                                    <p:anim calcmode="lin" valueType="num">
                                      <p:cBhvr>
                                        <p:cTn id="72" dur="500" fill="hold"/>
                                        <p:tgtEl>
                                          <p:spTgt spid="77"/>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300"/>
                                  </p:stCondLst>
                                  <p:childTnLst>
                                    <p:set>
                                      <p:cBhvr>
                                        <p:cTn id="74" dur="1" fill="hold">
                                          <p:stCondLst>
                                            <p:cond delay="0"/>
                                          </p:stCondLst>
                                        </p:cTn>
                                        <p:tgtEl>
                                          <p:spTgt spid="82"/>
                                        </p:tgtEl>
                                        <p:attrNameLst>
                                          <p:attrName>style.visibility</p:attrName>
                                        </p:attrNameLst>
                                      </p:cBhvr>
                                      <p:to>
                                        <p:strVal val="visible"/>
                                      </p:to>
                                    </p:set>
                                    <p:animEffect transition="in" filter="fade">
                                      <p:cBhvr>
                                        <p:cTn id="75" dur="500"/>
                                        <p:tgtEl>
                                          <p:spTgt spid="82"/>
                                        </p:tgtEl>
                                      </p:cBhvr>
                                    </p:animEffect>
                                    <p:anim calcmode="lin" valueType="num">
                                      <p:cBhvr>
                                        <p:cTn id="76" dur="500" fill="hold"/>
                                        <p:tgtEl>
                                          <p:spTgt spid="82"/>
                                        </p:tgtEl>
                                        <p:attrNameLst>
                                          <p:attrName>ppt_x</p:attrName>
                                        </p:attrNameLst>
                                      </p:cBhvr>
                                      <p:tavLst>
                                        <p:tav tm="0">
                                          <p:val>
                                            <p:strVal val="#ppt_x"/>
                                          </p:val>
                                        </p:tav>
                                        <p:tav tm="100000">
                                          <p:val>
                                            <p:strVal val="#ppt_x"/>
                                          </p:val>
                                        </p:tav>
                                      </p:tavLst>
                                    </p:anim>
                                    <p:anim calcmode="lin" valueType="num">
                                      <p:cBhvr>
                                        <p:cTn id="77" dur="500" fill="hold"/>
                                        <p:tgtEl>
                                          <p:spTgt spid="82"/>
                                        </p:tgtEl>
                                        <p:attrNameLst>
                                          <p:attrName>ppt_y</p:attrName>
                                        </p:attrNameLst>
                                      </p:cBhvr>
                                      <p:tavLst>
                                        <p:tav tm="0">
                                          <p:val>
                                            <p:strVal val="#ppt_y+.1"/>
                                          </p:val>
                                        </p:tav>
                                        <p:tav tm="100000">
                                          <p:val>
                                            <p:strVal val="#ppt_y"/>
                                          </p:val>
                                        </p:tav>
                                      </p:tavLst>
                                    </p:anim>
                                  </p:childTnLst>
                                </p:cTn>
                              </p:par>
                              <p:par>
                                <p:cTn id="78" presetID="42" presetClass="entr" presetSubtype="0" fill="hold" nodeType="withEffect">
                                  <p:stCondLst>
                                    <p:cond delay="600"/>
                                  </p:stCondLst>
                                  <p:childTnLst>
                                    <p:set>
                                      <p:cBhvr>
                                        <p:cTn id="79" dur="1" fill="hold">
                                          <p:stCondLst>
                                            <p:cond delay="0"/>
                                          </p:stCondLst>
                                        </p:cTn>
                                        <p:tgtEl>
                                          <p:spTgt spid="87"/>
                                        </p:tgtEl>
                                        <p:attrNameLst>
                                          <p:attrName>style.visibility</p:attrName>
                                        </p:attrNameLst>
                                      </p:cBhvr>
                                      <p:to>
                                        <p:strVal val="visible"/>
                                      </p:to>
                                    </p:set>
                                    <p:animEffect transition="in" filter="fade">
                                      <p:cBhvr>
                                        <p:cTn id="80" dur="500"/>
                                        <p:tgtEl>
                                          <p:spTgt spid="87"/>
                                        </p:tgtEl>
                                      </p:cBhvr>
                                    </p:animEffect>
                                    <p:anim calcmode="lin" valueType="num">
                                      <p:cBhvr>
                                        <p:cTn id="81" dur="500" fill="hold"/>
                                        <p:tgtEl>
                                          <p:spTgt spid="87"/>
                                        </p:tgtEl>
                                        <p:attrNameLst>
                                          <p:attrName>ppt_x</p:attrName>
                                        </p:attrNameLst>
                                      </p:cBhvr>
                                      <p:tavLst>
                                        <p:tav tm="0">
                                          <p:val>
                                            <p:strVal val="#ppt_x"/>
                                          </p:val>
                                        </p:tav>
                                        <p:tav tm="100000">
                                          <p:val>
                                            <p:strVal val="#ppt_x"/>
                                          </p:val>
                                        </p:tav>
                                      </p:tavLst>
                                    </p:anim>
                                    <p:anim calcmode="lin" valueType="num">
                                      <p:cBhvr>
                                        <p:cTn id="82" dur="500" fill="hold"/>
                                        <p:tgtEl>
                                          <p:spTgt spid="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增值</a:t>
            </a:r>
            <a:r>
              <a:rPr lang="zh-CN" altLang="en-US" b="1" dirty="0" smtClean="0">
                <a:solidFill>
                  <a:schemeClr val="tx1">
                    <a:lumMod val="65000"/>
                    <a:lumOff val="35000"/>
                  </a:schemeClr>
                </a:solidFill>
                <a:effectLst>
                  <a:innerShdw blurRad="63500" dist="50800" dir="13500000">
                    <a:prstClr val="black">
                      <a:alpha val="50000"/>
                    </a:prstClr>
                  </a:innerShdw>
                </a:effectLst>
              </a:rPr>
              <a:t>业务部其它工作</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26" name="TextBox 7"/>
          <p:cNvSpPr txBox="1"/>
          <p:nvPr/>
        </p:nvSpPr>
        <p:spPr>
          <a:xfrm>
            <a:off x="7175328" y="1826785"/>
            <a:ext cx="4104455" cy="262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defPPr>
              <a:defRPr lang="zh-CN"/>
            </a:defPPr>
            <a:lvl1pPr>
              <a:lnSpc>
                <a:spcPct val="130000"/>
              </a:lnSpc>
              <a:spcAft>
                <a:spcPts val="500"/>
              </a:spcAft>
              <a:defRPr sz="1400">
                <a:latin typeface="微软雅黑" pitchFamily="34" charset="-122"/>
                <a:ea typeface="微软雅黑" pitchFamily="34" charset="-122"/>
              </a:defRPr>
            </a:lvl1pPr>
          </a:lstStyle>
          <a:p>
            <a:r>
              <a:rPr lang="zh-CN" altLang="en-US" dirty="0" smtClean="0">
                <a:solidFill>
                  <a:schemeClr val="tx1">
                    <a:lumMod val="65000"/>
                    <a:lumOff val="35000"/>
                  </a:schemeClr>
                </a:solidFill>
                <a:latin typeface="+mj-ea"/>
                <a:ea typeface="+mj-ea"/>
                <a:sym typeface="微软雅黑" pitchFamily="34" charset="-122"/>
              </a:rPr>
              <a:t>随着前期银河湾及金鹤园</a:t>
            </a:r>
            <a:r>
              <a:rPr lang="zh-CN" altLang="en-US" dirty="0" smtClean="0">
                <a:solidFill>
                  <a:schemeClr val="tx1">
                    <a:lumMod val="65000"/>
                    <a:lumOff val="35000"/>
                  </a:schemeClr>
                </a:solidFill>
                <a:latin typeface="+mj-ea"/>
                <a:ea typeface="+mj-ea"/>
                <a:sym typeface="微软雅黑" pitchFamily="34" charset="-122"/>
              </a:rPr>
              <a:t>并网日期渐渐临近，金鹤园小区液化气管网安检、欠费收缴工作也步入计事日程。为了配合金鹤园并网工作，同时也为了中燃宝及后期燃气意外险的销售。本人积极配合参加金鹤园欠费的收缴工作，并在收缴欠费时对中燃宝产品进行推广销售。在连续近一个月的上门安检及液化气欠费收缴工作中，收缴欠费十万多元，收取金鹤园住户中燃宝订金一万多元。</a:t>
            </a:r>
          </a:p>
          <a:p>
            <a:endParaRPr lang="zh-CN" altLang="en-US" dirty="0">
              <a:solidFill>
                <a:schemeClr val="tx1">
                  <a:lumMod val="50000"/>
                  <a:lumOff val="50000"/>
                </a:schemeClr>
              </a:solidFill>
              <a:latin typeface="+mj-ea"/>
              <a:ea typeface="+mj-ea"/>
              <a:sym typeface="微软雅黑" pitchFamily="34" charset="-122"/>
            </a:endParaRPr>
          </a:p>
        </p:txBody>
      </p:sp>
      <p:grpSp>
        <p:nvGrpSpPr>
          <p:cNvPr id="2" name="组合 26"/>
          <p:cNvGrpSpPr/>
          <p:nvPr/>
        </p:nvGrpSpPr>
        <p:grpSpPr>
          <a:xfrm>
            <a:off x="923166" y="1999435"/>
            <a:ext cx="5960554" cy="3427553"/>
            <a:chOff x="3011397" y="1999434"/>
            <a:chExt cx="5027858" cy="2891216"/>
          </a:xfrm>
        </p:grpSpPr>
        <p:pic>
          <p:nvPicPr>
            <p:cNvPr id="28" name="Picture 5" descr="C:\Users\Administrator\Desktop\2.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011397" y="1999434"/>
              <a:ext cx="5027858" cy="2891216"/>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9" name="矩形 28"/>
            <p:cNvSpPr/>
            <p:nvPr/>
          </p:nvSpPr>
          <p:spPr>
            <a:xfrm>
              <a:off x="3502918" y="2204864"/>
              <a:ext cx="4104456" cy="2232248"/>
            </a:xfrm>
            <a:prstGeom prst="rect">
              <a:avLst/>
            </a:prstGeom>
            <a:blipFill>
              <a:blip r:embed="rId4" cstate="email">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3" name="组合 29"/>
          <p:cNvGrpSpPr/>
          <p:nvPr/>
        </p:nvGrpSpPr>
        <p:grpSpPr>
          <a:xfrm>
            <a:off x="7466420" y="1187888"/>
            <a:ext cx="2294848" cy="488259"/>
            <a:chOff x="4304043" y="1286668"/>
            <a:chExt cx="3837944" cy="2757793"/>
          </a:xfrm>
          <a:effectLst>
            <a:outerShdw blurRad="381000" dist="254000" dir="8100000" algn="tr" rotWithShape="0">
              <a:prstClr val="black">
                <a:alpha val="40000"/>
              </a:prstClr>
            </a:outerShdw>
          </a:effectLst>
        </p:grpSpPr>
        <p:sp>
          <p:nvSpPr>
            <p:cNvPr id="31" name="圆角矩形 3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latin typeface="+mj-ea"/>
                <a:ea typeface="+mj-ea"/>
              </a:endParaRPr>
            </a:p>
          </p:txBody>
        </p:sp>
        <p:sp>
          <p:nvSpPr>
            <p:cNvPr id="32" name="圆角矩形 31"/>
            <p:cNvSpPr/>
            <p:nvPr/>
          </p:nvSpPr>
          <p:spPr>
            <a:xfrm>
              <a:off x="4351929" y="1373340"/>
              <a:ext cx="3742171" cy="2584452"/>
            </a:xfrm>
            <a:prstGeom prst="roundRect">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chemeClr val="tx1"/>
                </a:solidFill>
                <a:latin typeface="+mj-ea"/>
                <a:ea typeface="+mj-ea"/>
              </a:endParaRPr>
            </a:p>
          </p:txBody>
        </p:sp>
      </p:grpSp>
      <p:sp>
        <p:nvSpPr>
          <p:cNvPr id="33" name="TextBox 22"/>
          <p:cNvSpPr txBox="1"/>
          <p:nvPr/>
        </p:nvSpPr>
        <p:spPr>
          <a:xfrm>
            <a:off x="7504005" y="1218539"/>
            <a:ext cx="1210588" cy="400110"/>
          </a:xfrm>
          <a:prstGeom prst="rect">
            <a:avLst/>
          </a:prstGeom>
          <a:noFill/>
        </p:spPr>
        <p:txBody>
          <a:bodyPr wrap="none" rtlCol="0">
            <a:spAutoFit/>
          </a:bodyPr>
          <a:lstStyle>
            <a:defPPr>
              <a:defRPr lang="zh-CN"/>
            </a:defPPr>
            <a:lvl1pPr>
              <a:defRPr sz="2400" b="1">
                <a:solidFill>
                  <a:schemeClr val="tx1">
                    <a:lumMod val="75000"/>
                    <a:lumOff val="25000"/>
                  </a:schemeClr>
                </a:solidFill>
                <a:effectLst>
                  <a:outerShdw blurRad="381000" dist="38100" dir="2700000" algn="tl">
                    <a:srgbClr val="000000">
                      <a:alpha val="20000"/>
                    </a:srgbClr>
                  </a:outerShdw>
                </a:effectLst>
                <a:latin typeface="微软雅黑" pitchFamily="34" charset="-122"/>
                <a:ea typeface="微软雅黑" pitchFamily="34" charset="-122"/>
              </a:defRPr>
            </a:lvl1pPr>
          </a:lstStyle>
          <a:p>
            <a:r>
              <a:rPr lang="zh-CN" altLang="en-US" sz="2000" dirty="0" smtClean="0">
                <a:solidFill>
                  <a:schemeClr val="bg1"/>
                </a:solidFill>
              </a:rPr>
              <a:t>工作内容</a:t>
            </a:r>
            <a:endParaRPr lang="zh-CN" altLang="en-US" sz="2000" dirty="0">
              <a:solidFill>
                <a:schemeClr val="bg1"/>
              </a:solidFill>
            </a:endParaRPr>
          </a:p>
        </p:txBody>
      </p:sp>
      <p:pic>
        <p:nvPicPr>
          <p:cNvPr id="12" name="图片 11" descr="1475170125.jpg"/>
          <p:cNvPicPr>
            <a:picLocks noChangeAspect="1"/>
          </p:cNvPicPr>
          <p:nvPr/>
        </p:nvPicPr>
        <p:blipFill>
          <a:blip r:embed="rId6"/>
          <a:stretch>
            <a:fillRect/>
          </a:stretch>
        </p:blipFill>
        <p:spPr>
          <a:xfrm>
            <a:off x="3483770" y="2233447"/>
            <a:ext cx="2887953" cy="2748128"/>
          </a:xfrm>
          <a:prstGeom prst="rect">
            <a:avLst/>
          </a:prstGeom>
        </p:spPr>
      </p:pic>
      <p:pic>
        <p:nvPicPr>
          <p:cNvPr id="13" name="图片 12" descr="金鹤园保险销售1.jpg"/>
          <p:cNvPicPr>
            <a:picLocks noChangeAspect="1"/>
          </p:cNvPicPr>
          <p:nvPr/>
        </p:nvPicPr>
        <p:blipFill>
          <a:blip r:embed="rId7"/>
          <a:stretch>
            <a:fillRect/>
          </a:stretch>
        </p:blipFill>
        <p:spPr>
          <a:xfrm>
            <a:off x="1505868" y="2233062"/>
            <a:ext cx="1977902" cy="2758038"/>
          </a:xfrm>
          <a:prstGeom prst="rect">
            <a:avLst/>
          </a:prstGeom>
        </p:spPr>
      </p:pic>
    </p:spTree>
    <p:extLst>
      <p:ext uri="{BB962C8B-B14F-4D97-AF65-F5344CB8AC3E}">
        <p14:creationId xmlns:p14="http://schemas.microsoft.com/office/powerpoint/2010/main" val="4224678060"/>
      </p:ext>
    </p:extLst>
  </p:cSld>
  <p:clrMapOvr>
    <a:masterClrMapping/>
  </p:clrMapOvr>
  <mc:AlternateContent xmlns:mc="http://schemas.openxmlformats.org/markup-compatibility/2006" xmlns:p14="http://schemas.microsoft.com/office/powerpoint/2010/main">
    <mc:Choice Requires="p14">
      <p:transition spd="slow" p14:dur="2500" advTm="0">
        <p:checker/>
      </p:transition>
    </mc:Choice>
    <mc:Fallback xmlns="">
      <p:transition spd="slow"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42"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 presetClass="entr" presetSubtype="2"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14" presetClass="entr" presetSubtype="10" fill="hold" grpId="0"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randombar(horizontal)">
                                      <p:cBhvr>
                                        <p:cTn id="28" dur="500"/>
                                        <p:tgtEl>
                                          <p:spTgt spid="33"/>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1000"/>
                                        <p:tgtEl>
                                          <p:spTgt spid="26"/>
                                        </p:tgtEl>
                                      </p:cBhvr>
                                    </p:animEffect>
                                    <p:anim calcmode="lin" valueType="num">
                                      <p:cBhvr>
                                        <p:cTn id="33" dur="1000" fill="hold"/>
                                        <p:tgtEl>
                                          <p:spTgt spid="26"/>
                                        </p:tgtEl>
                                        <p:attrNameLst>
                                          <p:attrName>ppt_x</p:attrName>
                                        </p:attrNameLst>
                                      </p:cBhvr>
                                      <p:tavLst>
                                        <p:tav tm="0">
                                          <p:val>
                                            <p:strVal val="#ppt_x"/>
                                          </p:val>
                                        </p:tav>
                                        <p:tav tm="100000">
                                          <p:val>
                                            <p:strVal val="#ppt_x"/>
                                          </p:val>
                                        </p:tav>
                                      </p:tavLst>
                                    </p:anim>
                                    <p:anim calcmode="lin" valueType="num">
                                      <p:cBhvr>
                                        <p:cTn id="34"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26" grpId="0"/>
      <p:bldP spid="3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文本框 38"/>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增值业务部销售及其它工作</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40" name="椭圆 39"/>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44" name="组合 43"/>
          <p:cNvGrpSpPr/>
          <p:nvPr/>
        </p:nvGrpSpPr>
        <p:grpSpPr>
          <a:xfrm>
            <a:off x="972092" y="1999124"/>
            <a:ext cx="3334836" cy="1509992"/>
            <a:chOff x="4304043" y="1286668"/>
            <a:chExt cx="3837944" cy="2757793"/>
          </a:xfrm>
          <a:effectLst>
            <a:outerShdw blurRad="381000" dist="254000" dir="8100000" algn="tr" rotWithShape="0">
              <a:prstClr val="black">
                <a:alpha val="40000"/>
              </a:prstClr>
            </a:outerShdw>
          </a:effectLst>
        </p:grpSpPr>
        <p:sp>
          <p:nvSpPr>
            <p:cNvPr id="45" name="圆角矩形 44"/>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圆角矩形 45"/>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1173516" y="2291061"/>
            <a:ext cx="828061" cy="828060"/>
            <a:chOff x="304800" y="673100"/>
            <a:chExt cx="4000500" cy="4000500"/>
          </a:xfrm>
          <a:effectLst>
            <a:outerShdw blurRad="444500" dist="254000" dir="8100000" algn="tr" rotWithShape="0">
              <a:prstClr val="black">
                <a:alpha val="50000"/>
              </a:prstClr>
            </a:outerShdw>
          </a:effectLst>
        </p:grpSpPr>
        <p:sp>
          <p:nvSpPr>
            <p:cNvPr id="51" name="同心圆 5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Text" lastClr="000000"/>
                </a:solidFill>
                <a:latin typeface="Calibri"/>
                <a:ea typeface="宋体"/>
              </a:endParaRPr>
            </a:p>
          </p:txBody>
        </p:sp>
        <p:sp>
          <p:nvSpPr>
            <p:cNvPr id="52" name="椭圆 51"/>
            <p:cNvSpPr/>
            <p:nvPr/>
          </p:nvSpPr>
          <p:spPr>
            <a:xfrm>
              <a:off x="392112" y="760412"/>
              <a:ext cx="3825874" cy="3825874"/>
            </a:xfrm>
            <a:prstGeom prst="ellipse">
              <a:avLst/>
            </a:prstGeom>
            <a:gradFill>
              <a:gsLst>
                <a:gs pos="0">
                  <a:srgbClr val="00B2CA"/>
                </a:gs>
                <a:gs pos="100000">
                  <a:srgbClr val="067FC9"/>
                </a:gs>
              </a:gsLst>
              <a:lin ang="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 lastClr="FFFFFF"/>
                </a:solidFill>
                <a:latin typeface="Calibri"/>
                <a:ea typeface="宋体"/>
              </a:endParaRPr>
            </a:p>
          </p:txBody>
        </p:sp>
      </p:grpSp>
      <p:grpSp>
        <p:nvGrpSpPr>
          <p:cNvPr id="53" name="Group 41"/>
          <p:cNvGrpSpPr>
            <a:grpSpLocks/>
          </p:cNvGrpSpPr>
          <p:nvPr/>
        </p:nvGrpSpPr>
        <p:grpSpPr bwMode="auto">
          <a:xfrm>
            <a:off x="2124431" y="2291059"/>
            <a:ext cx="1944228" cy="1066336"/>
            <a:chOff x="0" y="0"/>
            <a:chExt cx="2419" cy="1343"/>
          </a:xfrm>
        </p:grpSpPr>
        <p:sp>
          <p:nvSpPr>
            <p:cNvPr id="54" name="Rectangle 42"/>
            <p:cNvSpPr>
              <a:spLocks/>
            </p:cNvSpPr>
            <p:nvPr/>
          </p:nvSpPr>
          <p:spPr bwMode="auto">
            <a:xfrm>
              <a:off x="0" y="0"/>
              <a:ext cx="2419"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fontAlgn="base">
                <a:lnSpc>
                  <a:spcPct val="70000"/>
                </a:lnSpc>
                <a:spcBef>
                  <a:spcPct val="0"/>
                </a:spcBef>
                <a:spcAft>
                  <a:spcPct val="0"/>
                </a:spcAft>
              </a:pPr>
              <a:r>
                <a:rPr lang="zh-CN" altLang="en-US" sz="1600" dirty="0" smtClean="0">
                  <a:solidFill>
                    <a:srgbClr val="000000"/>
                  </a:solidFill>
                  <a:latin typeface="微软雅黑"/>
                  <a:ea typeface="微软雅黑"/>
                  <a:cs typeface="Bebas Neue" charset="0"/>
                  <a:sym typeface="Bebas Neue" charset="0"/>
                </a:rPr>
                <a:t>        </a:t>
              </a:r>
              <a:r>
                <a:rPr lang="zh-CN" altLang="en-US" sz="1600" dirty="0" smtClean="0">
                  <a:solidFill>
                    <a:schemeClr val="tx1">
                      <a:lumMod val="65000"/>
                      <a:lumOff val="35000"/>
                    </a:schemeClr>
                  </a:solidFill>
                  <a:latin typeface="微软雅黑"/>
                  <a:ea typeface="微软雅黑"/>
                  <a:cs typeface="Bebas Neue" charset="0"/>
                  <a:sym typeface="Bebas Neue" charset="0"/>
                </a:rPr>
                <a:t> 收缴欠费</a:t>
              </a:r>
              <a:endParaRPr lang="en-US" sz="1600" dirty="0">
                <a:solidFill>
                  <a:schemeClr val="tx1">
                    <a:lumMod val="65000"/>
                    <a:lumOff val="35000"/>
                  </a:schemeClr>
                </a:solidFill>
                <a:latin typeface="微软雅黑"/>
                <a:ea typeface="微软雅黑"/>
                <a:cs typeface="Bebas Neue" charset="0"/>
                <a:sym typeface="Bebas Neue" charset="0"/>
              </a:endParaRPr>
            </a:p>
          </p:txBody>
        </p:sp>
        <p:sp>
          <p:nvSpPr>
            <p:cNvPr id="55" name="Rectangle 43"/>
            <p:cNvSpPr>
              <a:spLocks/>
            </p:cNvSpPr>
            <p:nvPr/>
          </p:nvSpPr>
          <p:spPr bwMode="auto">
            <a:xfrm>
              <a:off x="0" y="304"/>
              <a:ext cx="2419" cy="1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smtClean="0">
                  <a:solidFill>
                    <a:schemeClr val="tx1">
                      <a:lumMod val="65000"/>
                      <a:lumOff val="35000"/>
                    </a:schemeClr>
                  </a:solidFill>
                  <a:latin typeface="微软雅黑"/>
                  <a:ea typeface="微软雅黑"/>
                  <a:cs typeface="Lato Light" charset="0"/>
                  <a:sym typeface="Lato Light" charset="0"/>
                </a:rPr>
                <a:t>在银河湾并网过程中与现在即将并网的金鹤园小区协助收取液化气用户的欠费收缴</a:t>
              </a:r>
              <a:endParaRPr lang="en-US" sz="1200" dirty="0">
                <a:solidFill>
                  <a:schemeClr val="tx1">
                    <a:lumMod val="65000"/>
                    <a:lumOff val="35000"/>
                  </a:schemeClr>
                </a:solidFill>
                <a:latin typeface="微软雅黑"/>
                <a:ea typeface="微软雅黑"/>
                <a:cs typeface="Lato Light" charset="0"/>
                <a:sym typeface="Lato Light" charset="0"/>
              </a:endParaRPr>
            </a:p>
          </p:txBody>
        </p:sp>
      </p:grpSp>
      <p:sp>
        <p:nvSpPr>
          <p:cNvPr id="56" name="Freeform 9"/>
          <p:cNvSpPr>
            <a:spLocks noEditPoints="1"/>
          </p:cNvSpPr>
          <p:nvPr/>
        </p:nvSpPr>
        <p:spPr bwMode="auto">
          <a:xfrm>
            <a:off x="1364840" y="2545384"/>
            <a:ext cx="375948" cy="299288"/>
          </a:xfrm>
          <a:custGeom>
            <a:avLst/>
            <a:gdLst>
              <a:gd name="T0" fmla="*/ 54 w 159"/>
              <a:gd name="T1" fmla="*/ 126 h 128"/>
              <a:gd name="T2" fmla="*/ 57 w 159"/>
              <a:gd name="T3" fmla="*/ 127 h 128"/>
              <a:gd name="T4" fmla="*/ 81 w 159"/>
              <a:gd name="T5" fmla="*/ 105 h 128"/>
              <a:gd name="T6" fmla="*/ 54 w 159"/>
              <a:gd name="T7" fmla="*/ 91 h 128"/>
              <a:gd name="T8" fmla="*/ 54 w 159"/>
              <a:gd name="T9" fmla="*/ 126 h 128"/>
              <a:gd name="T10" fmla="*/ 154 w 159"/>
              <a:gd name="T11" fmla="*/ 1 h 128"/>
              <a:gd name="T12" fmla="*/ 3 w 159"/>
              <a:gd name="T13" fmla="*/ 54 h 128"/>
              <a:gd name="T14" fmla="*/ 2 w 159"/>
              <a:gd name="T15" fmla="*/ 58 h 128"/>
              <a:gd name="T16" fmla="*/ 35 w 159"/>
              <a:gd name="T17" fmla="*/ 71 h 128"/>
              <a:gd name="T18" fmla="*/ 35 w 159"/>
              <a:gd name="T19" fmla="*/ 71 h 128"/>
              <a:gd name="T20" fmla="*/ 54 w 159"/>
              <a:gd name="T21" fmla="*/ 79 h 128"/>
              <a:gd name="T22" fmla="*/ 148 w 159"/>
              <a:gd name="T23" fmla="*/ 10 h 128"/>
              <a:gd name="T24" fmla="*/ 150 w 159"/>
              <a:gd name="T25" fmla="*/ 12 h 128"/>
              <a:gd name="T26" fmla="*/ 83 w 159"/>
              <a:gd name="T27" fmla="*/ 85 h 128"/>
              <a:gd name="T28" fmla="*/ 83 w 159"/>
              <a:gd name="T29" fmla="*/ 85 h 128"/>
              <a:gd name="T30" fmla="*/ 79 w 159"/>
              <a:gd name="T31" fmla="*/ 89 h 128"/>
              <a:gd name="T32" fmla="*/ 84 w 159"/>
              <a:gd name="T33" fmla="*/ 92 h 128"/>
              <a:gd name="T34" fmla="*/ 84 w 159"/>
              <a:gd name="T35" fmla="*/ 92 h 128"/>
              <a:gd name="T36" fmla="*/ 127 w 159"/>
              <a:gd name="T37" fmla="*/ 115 h 128"/>
              <a:gd name="T38" fmla="*/ 133 w 159"/>
              <a:gd name="T39" fmla="*/ 112 h 128"/>
              <a:gd name="T40" fmla="*/ 158 w 159"/>
              <a:gd name="T41" fmla="*/ 5 h 128"/>
              <a:gd name="T42" fmla="*/ 154 w 159"/>
              <a:gd name="T43" fmla="*/ 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28">
                <a:moveTo>
                  <a:pt x="54" y="126"/>
                </a:moveTo>
                <a:cubicBezTo>
                  <a:pt x="54" y="128"/>
                  <a:pt x="55" y="128"/>
                  <a:pt x="57" y="127"/>
                </a:cubicBezTo>
                <a:cubicBezTo>
                  <a:pt x="59" y="125"/>
                  <a:pt x="81" y="105"/>
                  <a:pt x="81" y="105"/>
                </a:cubicBezTo>
                <a:cubicBezTo>
                  <a:pt x="54" y="91"/>
                  <a:pt x="54" y="91"/>
                  <a:pt x="54" y="91"/>
                </a:cubicBezTo>
                <a:cubicBezTo>
                  <a:pt x="54" y="126"/>
                  <a:pt x="54" y="126"/>
                  <a:pt x="54" y="126"/>
                </a:cubicBezTo>
                <a:close/>
                <a:moveTo>
                  <a:pt x="154" y="1"/>
                </a:moveTo>
                <a:cubicBezTo>
                  <a:pt x="151" y="2"/>
                  <a:pt x="5" y="53"/>
                  <a:pt x="3" y="54"/>
                </a:cubicBezTo>
                <a:cubicBezTo>
                  <a:pt x="0" y="55"/>
                  <a:pt x="0" y="57"/>
                  <a:pt x="2" y="58"/>
                </a:cubicBezTo>
                <a:cubicBezTo>
                  <a:pt x="6" y="60"/>
                  <a:pt x="35" y="71"/>
                  <a:pt x="35" y="71"/>
                </a:cubicBezTo>
                <a:cubicBezTo>
                  <a:pt x="35" y="71"/>
                  <a:pt x="35" y="71"/>
                  <a:pt x="35" y="71"/>
                </a:cubicBezTo>
                <a:cubicBezTo>
                  <a:pt x="54" y="79"/>
                  <a:pt x="54" y="79"/>
                  <a:pt x="54" y="79"/>
                </a:cubicBezTo>
                <a:cubicBezTo>
                  <a:pt x="54" y="79"/>
                  <a:pt x="147" y="11"/>
                  <a:pt x="148" y="10"/>
                </a:cubicBezTo>
                <a:cubicBezTo>
                  <a:pt x="150" y="9"/>
                  <a:pt x="151" y="11"/>
                  <a:pt x="150" y="12"/>
                </a:cubicBezTo>
                <a:cubicBezTo>
                  <a:pt x="149" y="13"/>
                  <a:pt x="83" y="85"/>
                  <a:pt x="83" y="85"/>
                </a:cubicBezTo>
                <a:cubicBezTo>
                  <a:pt x="83" y="85"/>
                  <a:pt x="83" y="85"/>
                  <a:pt x="83" y="85"/>
                </a:cubicBezTo>
                <a:cubicBezTo>
                  <a:pt x="79" y="89"/>
                  <a:pt x="79" y="89"/>
                  <a:pt x="79" y="89"/>
                </a:cubicBezTo>
                <a:cubicBezTo>
                  <a:pt x="84" y="92"/>
                  <a:pt x="84" y="92"/>
                  <a:pt x="84" y="92"/>
                </a:cubicBezTo>
                <a:cubicBezTo>
                  <a:pt x="84" y="92"/>
                  <a:pt x="84" y="92"/>
                  <a:pt x="84" y="92"/>
                </a:cubicBezTo>
                <a:cubicBezTo>
                  <a:pt x="84" y="92"/>
                  <a:pt x="124" y="113"/>
                  <a:pt x="127" y="115"/>
                </a:cubicBezTo>
                <a:cubicBezTo>
                  <a:pt x="129" y="116"/>
                  <a:pt x="132" y="115"/>
                  <a:pt x="133" y="112"/>
                </a:cubicBezTo>
                <a:cubicBezTo>
                  <a:pt x="134" y="108"/>
                  <a:pt x="158" y="7"/>
                  <a:pt x="158" y="5"/>
                </a:cubicBezTo>
                <a:cubicBezTo>
                  <a:pt x="159" y="2"/>
                  <a:pt x="157" y="0"/>
                  <a:pt x="154" y="1"/>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pPr algn="ctr"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57" name="组合 56"/>
          <p:cNvGrpSpPr/>
          <p:nvPr/>
        </p:nvGrpSpPr>
        <p:grpSpPr>
          <a:xfrm>
            <a:off x="4795725" y="3946624"/>
            <a:ext cx="3334836" cy="1509992"/>
            <a:chOff x="4304043" y="1286668"/>
            <a:chExt cx="3837944" cy="2757793"/>
          </a:xfrm>
          <a:effectLst>
            <a:outerShdw blurRad="381000" dist="254000" dir="8100000" algn="tr" rotWithShape="0">
              <a:prstClr val="black">
                <a:alpha val="40000"/>
              </a:prstClr>
            </a:outerShdw>
          </a:effectLst>
        </p:grpSpPr>
        <p:sp>
          <p:nvSpPr>
            <p:cNvPr id="58" name="圆角矩形 57"/>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4997148" y="4238561"/>
            <a:ext cx="828061" cy="828060"/>
            <a:chOff x="304800" y="673100"/>
            <a:chExt cx="4000500" cy="4000500"/>
          </a:xfrm>
          <a:effectLst>
            <a:outerShdw blurRad="444500" dist="254000" dir="8100000" algn="tr" rotWithShape="0">
              <a:prstClr val="black">
                <a:alpha val="50000"/>
              </a:prstClr>
            </a:outerShdw>
          </a:effectLst>
        </p:grpSpPr>
        <p:sp>
          <p:nvSpPr>
            <p:cNvPr id="61" name="同心圆 6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Text" lastClr="000000"/>
                </a:solidFill>
                <a:latin typeface="Calibri"/>
                <a:ea typeface="宋体"/>
              </a:endParaRPr>
            </a:p>
          </p:txBody>
        </p:sp>
        <p:sp>
          <p:nvSpPr>
            <p:cNvPr id="62" name="椭圆 61"/>
            <p:cNvSpPr/>
            <p:nvPr/>
          </p:nvSpPr>
          <p:spPr>
            <a:xfrm>
              <a:off x="392112" y="760412"/>
              <a:ext cx="3825874" cy="3825874"/>
            </a:xfrm>
            <a:prstGeom prst="ellipse">
              <a:avLst/>
            </a:prstGeom>
            <a:gradFill>
              <a:gsLst>
                <a:gs pos="0">
                  <a:srgbClr val="00B2CA"/>
                </a:gs>
                <a:gs pos="100000">
                  <a:srgbClr val="067FC9"/>
                </a:gs>
              </a:gsLst>
              <a:lin ang="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 lastClr="FFFFFF"/>
                </a:solidFill>
                <a:latin typeface="Calibri"/>
                <a:ea typeface="宋体"/>
              </a:endParaRPr>
            </a:p>
          </p:txBody>
        </p:sp>
      </p:grpSp>
      <p:grpSp>
        <p:nvGrpSpPr>
          <p:cNvPr id="63" name="Group 41"/>
          <p:cNvGrpSpPr>
            <a:grpSpLocks/>
          </p:cNvGrpSpPr>
          <p:nvPr/>
        </p:nvGrpSpPr>
        <p:grpSpPr bwMode="auto">
          <a:xfrm>
            <a:off x="5948066" y="4238559"/>
            <a:ext cx="1944228" cy="1066336"/>
            <a:chOff x="0" y="0"/>
            <a:chExt cx="2419" cy="1343"/>
          </a:xfrm>
        </p:grpSpPr>
        <p:sp>
          <p:nvSpPr>
            <p:cNvPr id="64" name="Rectangle 42"/>
            <p:cNvSpPr>
              <a:spLocks/>
            </p:cNvSpPr>
            <p:nvPr/>
          </p:nvSpPr>
          <p:spPr bwMode="auto">
            <a:xfrm>
              <a:off x="0" y="0"/>
              <a:ext cx="2419"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fontAlgn="base">
                <a:lnSpc>
                  <a:spcPct val="70000"/>
                </a:lnSpc>
                <a:spcBef>
                  <a:spcPct val="0"/>
                </a:spcBef>
                <a:spcAft>
                  <a:spcPct val="0"/>
                </a:spcAft>
              </a:pPr>
              <a:r>
                <a:rPr lang="zh-CN" altLang="en-US" sz="1600" dirty="0" smtClean="0">
                  <a:solidFill>
                    <a:schemeClr val="tx1">
                      <a:lumMod val="65000"/>
                      <a:lumOff val="35000"/>
                    </a:schemeClr>
                  </a:solidFill>
                  <a:latin typeface="微软雅黑"/>
                  <a:ea typeface="微软雅黑"/>
                  <a:cs typeface="Bebas Neue" charset="0"/>
                  <a:sym typeface="Bebas Neue" charset="0"/>
                </a:rPr>
                <a:t>协助中燃宝产品销售</a:t>
              </a:r>
              <a:endParaRPr lang="en-US" sz="1600" dirty="0">
                <a:solidFill>
                  <a:schemeClr val="tx1">
                    <a:lumMod val="65000"/>
                    <a:lumOff val="35000"/>
                  </a:schemeClr>
                </a:solidFill>
                <a:latin typeface="微软雅黑"/>
                <a:ea typeface="微软雅黑"/>
                <a:cs typeface="Bebas Neue" charset="0"/>
                <a:sym typeface="Bebas Neue" charset="0"/>
              </a:endParaRPr>
            </a:p>
          </p:txBody>
        </p:sp>
        <p:sp>
          <p:nvSpPr>
            <p:cNvPr id="65" name="Rectangle 43"/>
            <p:cNvSpPr>
              <a:spLocks/>
            </p:cNvSpPr>
            <p:nvPr/>
          </p:nvSpPr>
          <p:spPr bwMode="auto">
            <a:xfrm>
              <a:off x="0" y="304"/>
              <a:ext cx="2419" cy="1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smtClean="0">
                  <a:solidFill>
                    <a:schemeClr val="tx1">
                      <a:lumMod val="65000"/>
                      <a:lumOff val="35000"/>
                    </a:schemeClr>
                  </a:solidFill>
                  <a:latin typeface="微软雅黑"/>
                  <a:ea typeface="微软雅黑"/>
                  <a:cs typeface="Lato Light" charset="0"/>
                  <a:sym typeface="Lato Light" charset="0"/>
                </a:rPr>
                <a:t>在银河湾并网过程中除了销售燃气意外险另外还帮助推广销售中燃宝产品</a:t>
              </a:r>
              <a:endParaRPr lang="en-US" sz="1200" dirty="0">
                <a:solidFill>
                  <a:schemeClr val="tx1">
                    <a:lumMod val="65000"/>
                    <a:lumOff val="35000"/>
                  </a:schemeClr>
                </a:solidFill>
                <a:latin typeface="微软雅黑"/>
                <a:ea typeface="微软雅黑"/>
                <a:cs typeface="Lato Light" charset="0"/>
                <a:sym typeface="Lato Light" charset="0"/>
              </a:endParaRPr>
            </a:p>
          </p:txBody>
        </p:sp>
      </p:grpSp>
      <p:sp>
        <p:nvSpPr>
          <p:cNvPr id="66" name="Freeform 8"/>
          <p:cNvSpPr>
            <a:spLocks noEditPoints="1"/>
          </p:cNvSpPr>
          <p:nvPr/>
        </p:nvSpPr>
        <p:spPr bwMode="auto">
          <a:xfrm>
            <a:off x="5248201" y="4546567"/>
            <a:ext cx="325954" cy="322992"/>
          </a:xfrm>
          <a:custGeom>
            <a:avLst/>
            <a:gdLst>
              <a:gd name="T0" fmla="*/ 18 w 138"/>
              <a:gd name="T1" fmla="*/ 69 h 138"/>
              <a:gd name="T2" fmla="*/ 0 w 138"/>
              <a:gd name="T3" fmla="*/ 69 h 138"/>
              <a:gd name="T4" fmla="*/ 0 w 138"/>
              <a:gd name="T5" fmla="*/ 121 h 138"/>
              <a:gd name="T6" fmla="*/ 18 w 138"/>
              <a:gd name="T7" fmla="*/ 138 h 138"/>
              <a:gd name="T8" fmla="*/ 69 w 138"/>
              <a:gd name="T9" fmla="*/ 138 h 138"/>
              <a:gd name="T10" fmla="*/ 69 w 138"/>
              <a:gd name="T11" fmla="*/ 121 h 138"/>
              <a:gd name="T12" fmla="*/ 18 w 138"/>
              <a:gd name="T13" fmla="*/ 121 h 138"/>
              <a:gd name="T14" fmla="*/ 18 w 138"/>
              <a:gd name="T15" fmla="*/ 69 h 138"/>
              <a:gd name="T16" fmla="*/ 121 w 138"/>
              <a:gd name="T17" fmla="*/ 86 h 138"/>
              <a:gd name="T18" fmla="*/ 52 w 138"/>
              <a:gd name="T19" fmla="*/ 86 h 138"/>
              <a:gd name="T20" fmla="*/ 52 w 138"/>
              <a:gd name="T21" fmla="*/ 18 h 138"/>
              <a:gd name="T22" fmla="*/ 121 w 138"/>
              <a:gd name="T23" fmla="*/ 18 h 138"/>
              <a:gd name="T24" fmla="*/ 121 w 138"/>
              <a:gd name="T25" fmla="*/ 86 h 138"/>
              <a:gd name="T26" fmla="*/ 121 w 138"/>
              <a:gd name="T27" fmla="*/ 0 h 138"/>
              <a:gd name="T28" fmla="*/ 52 w 138"/>
              <a:gd name="T29" fmla="*/ 0 h 138"/>
              <a:gd name="T30" fmla="*/ 35 w 138"/>
              <a:gd name="T31" fmla="*/ 17 h 138"/>
              <a:gd name="T32" fmla="*/ 35 w 138"/>
              <a:gd name="T33" fmla="*/ 86 h 138"/>
              <a:gd name="T34" fmla="*/ 52 w 138"/>
              <a:gd name="T35" fmla="*/ 103 h 138"/>
              <a:gd name="T36" fmla="*/ 121 w 138"/>
              <a:gd name="T37" fmla="*/ 103 h 138"/>
              <a:gd name="T38" fmla="*/ 138 w 138"/>
              <a:gd name="T39" fmla="*/ 86 h 138"/>
              <a:gd name="T40" fmla="*/ 138 w 138"/>
              <a:gd name="T41" fmla="*/ 18 h 138"/>
              <a:gd name="T42" fmla="*/ 121 w 138"/>
              <a:gd name="T43"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8" h="138">
                <a:moveTo>
                  <a:pt x="18" y="69"/>
                </a:moveTo>
                <a:cubicBezTo>
                  <a:pt x="0" y="69"/>
                  <a:pt x="0" y="69"/>
                  <a:pt x="0" y="69"/>
                </a:cubicBezTo>
                <a:cubicBezTo>
                  <a:pt x="0" y="121"/>
                  <a:pt x="0" y="121"/>
                  <a:pt x="0" y="121"/>
                </a:cubicBezTo>
                <a:cubicBezTo>
                  <a:pt x="0" y="130"/>
                  <a:pt x="8" y="138"/>
                  <a:pt x="18" y="138"/>
                </a:cubicBezTo>
                <a:cubicBezTo>
                  <a:pt x="69" y="138"/>
                  <a:pt x="69" y="138"/>
                  <a:pt x="69" y="138"/>
                </a:cubicBezTo>
                <a:cubicBezTo>
                  <a:pt x="69" y="121"/>
                  <a:pt x="69" y="121"/>
                  <a:pt x="69" y="121"/>
                </a:cubicBezTo>
                <a:cubicBezTo>
                  <a:pt x="18" y="121"/>
                  <a:pt x="18" y="121"/>
                  <a:pt x="18" y="121"/>
                </a:cubicBezTo>
                <a:cubicBezTo>
                  <a:pt x="18" y="69"/>
                  <a:pt x="18" y="69"/>
                  <a:pt x="18" y="69"/>
                </a:cubicBezTo>
                <a:close/>
                <a:moveTo>
                  <a:pt x="121" y="86"/>
                </a:moveTo>
                <a:cubicBezTo>
                  <a:pt x="52" y="86"/>
                  <a:pt x="52" y="86"/>
                  <a:pt x="52" y="86"/>
                </a:cubicBezTo>
                <a:cubicBezTo>
                  <a:pt x="52" y="18"/>
                  <a:pt x="52" y="18"/>
                  <a:pt x="52" y="18"/>
                </a:cubicBezTo>
                <a:cubicBezTo>
                  <a:pt x="121" y="18"/>
                  <a:pt x="121" y="18"/>
                  <a:pt x="121" y="18"/>
                </a:cubicBezTo>
                <a:cubicBezTo>
                  <a:pt x="121" y="86"/>
                  <a:pt x="121" y="86"/>
                  <a:pt x="121" y="86"/>
                </a:cubicBezTo>
                <a:close/>
                <a:moveTo>
                  <a:pt x="121" y="0"/>
                </a:moveTo>
                <a:cubicBezTo>
                  <a:pt x="52" y="0"/>
                  <a:pt x="52" y="0"/>
                  <a:pt x="52" y="0"/>
                </a:cubicBezTo>
                <a:cubicBezTo>
                  <a:pt x="42" y="0"/>
                  <a:pt x="35" y="8"/>
                  <a:pt x="35" y="17"/>
                </a:cubicBezTo>
                <a:cubicBezTo>
                  <a:pt x="35" y="86"/>
                  <a:pt x="35" y="86"/>
                  <a:pt x="35" y="86"/>
                </a:cubicBezTo>
                <a:cubicBezTo>
                  <a:pt x="35" y="96"/>
                  <a:pt x="42" y="103"/>
                  <a:pt x="52" y="103"/>
                </a:cubicBezTo>
                <a:cubicBezTo>
                  <a:pt x="121" y="103"/>
                  <a:pt x="121" y="103"/>
                  <a:pt x="121" y="103"/>
                </a:cubicBezTo>
                <a:cubicBezTo>
                  <a:pt x="130" y="103"/>
                  <a:pt x="138" y="96"/>
                  <a:pt x="138" y="86"/>
                </a:cubicBezTo>
                <a:cubicBezTo>
                  <a:pt x="138" y="18"/>
                  <a:pt x="138" y="18"/>
                  <a:pt x="138" y="18"/>
                </a:cubicBezTo>
                <a:cubicBezTo>
                  <a:pt x="138" y="8"/>
                  <a:pt x="130" y="0"/>
                  <a:pt x="121"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pPr algn="ctr"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67" name="组合 66"/>
          <p:cNvGrpSpPr/>
          <p:nvPr/>
        </p:nvGrpSpPr>
        <p:grpSpPr>
          <a:xfrm>
            <a:off x="1019592" y="3946457"/>
            <a:ext cx="3334836" cy="1509992"/>
            <a:chOff x="4304043" y="1286668"/>
            <a:chExt cx="3837944" cy="2757793"/>
          </a:xfrm>
          <a:effectLst>
            <a:outerShdw blurRad="381000" dist="254000" dir="8100000" algn="tr" rotWithShape="0">
              <a:prstClr val="black">
                <a:alpha val="40000"/>
              </a:prstClr>
            </a:outerShdw>
          </a:effectLst>
        </p:grpSpPr>
        <p:sp>
          <p:nvSpPr>
            <p:cNvPr id="68" name="圆角矩形 67"/>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圆角矩形 68"/>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221016" y="4238394"/>
            <a:ext cx="828061" cy="828060"/>
            <a:chOff x="304800" y="673100"/>
            <a:chExt cx="4000500" cy="4000500"/>
          </a:xfrm>
          <a:effectLst>
            <a:outerShdw blurRad="444500" dist="254000" dir="8100000" algn="tr" rotWithShape="0">
              <a:prstClr val="black">
                <a:alpha val="50000"/>
              </a:prstClr>
            </a:outerShdw>
          </a:effectLst>
        </p:grpSpPr>
        <p:sp>
          <p:nvSpPr>
            <p:cNvPr id="71" name="同心圆 7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Text" lastClr="000000"/>
                </a:solidFill>
                <a:latin typeface="Calibri"/>
                <a:ea typeface="宋体"/>
              </a:endParaRPr>
            </a:p>
          </p:txBody>
        </p:sp>
        <p:sp>
          <p:nvSpPr>
            <p:cNvPr id="72" name="椭圆 71"/>
            <p:cNvSpPr/>
            <p:nvPr/>
          </p:nvSpPr>
          <p:spPr>
            <a:xfrm>
              <a:off x="392112" y="760412"/>
              <a:ext cx="3825874" cy="3825874"/>
            </a:xfrm>
            <a:prstGeom prst="ellipse">
              <a:avLst/>
            </a:prstGeom>
            <a:gradFill>
              <a:gsLst>
                <a:gs pos="0">
                  <a:srgbClr val="00B2CA"/>
                </a:gs>
                <a:gs pos="100000">
                  <a:srgbClr val="067FC9"/>
                </a:gs>
              </a:gsLst>
              <a:lin ang="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 lastClr="FFFFFF"/>
                </a:solidFill>
                <a:latin typeface="Calibri"/>
                <a:ea typeface="宋体"/>
              </a:endParaRPr>
            </a:p>
          </p:txBody>
        </p:sp>
      </p:grpSp>
      <p:grpSp>
        <p:nvGrpSpPr>
          <p:cNvPr id="73" name="Group 41"/>
          <p:cNvGrpSpPr>
            <a:grpSpLocks/>
          </p:cNvGrpSpPr>
          <p:nvPr/>
        </p:nvGrpSpPr>
        <p:grpSpPr bwMode="auto">
          <a:xfrm>
            <a:off x="2171931" y="4238392"/>
            <a:ext cx="1944228" cy="1066336"/>
            <a:chOff x="0" y="0"/>
            <a:chExt cx="2419" cy="1343"/>
          </a:xfrm>
        </p:grpSpPr>
        <p:sp>
          <p:nvSpPr>
            <p:cNvPr id="74" name="Rectangle 42"/>
            <p:cNvSpPr>
              <a:spLocks/>
            </p:cNvSpPr>
            <p:nvPr/>
          </p:nvSpPr>
          <p:spPr bwMode="auto">
            <a:xfrm>
              <a:off x="0" y="0"/>
              <a:ext cx="2419"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fontAlgn="base">
                <a:lnSpc>
                  <a:spcPct val="70000"/>
                </a:lnSpc>
                <a:spcBef>
                  <a:spcPct val="0"/>
                </a:spcBef>
                <a:spcAft>
                  <a:spcPct val="0"/>
                </a:spcAft>
              </a:pPr>
              <a:r>
                <a:rPr lang="zh-CN" altLang="en-US" sz="1600" dirty="0" smtClean="0">
                  <a:solidFill>
                    <a:srgbClr val="000000"/>
                  </a:solidFill>
                  <a:latin typeface="微软雅黑"/>
                  <a:ea typeface="微软雅黑"/>
                  <a:cs typeface="Bebas Neue" charset="0"/>
                  <a:sym typeface="Bebas Neue" charset="0"/>
                </a:rPr>
                <a:t>       </a:t>
              </a:r>
              <a:r>
                <a:rPr lang="zh-CN" altLang="en-US" sz="1600" dirty="0" smtClean="0">
                  <a:solidFill>
                    <a:schemeClr val="tx1">
                      <a:lumMod val="65000"/>
                      <a:lumOff val="35000"/>
                    </a:schemeClr>
                  </a:solidFill>
                  <a:latin typeface="微软雅黑"/>
                  <a:ea typeface="微软雅黑"/>
                  <a:cs typeface="Bebas Neue" charset="0"/>
                  <a:sym typeface="Bebas Neue" charset="0"/>
                </a:rPr>
                <a:t> 订金的收取</a:t>
              </a:r>
              <a:endParaRPr lang="en-US" sz="1600" dirty="0">
                <a:solidFill>
                  <a:schemeClr val="tx1">
                    <a:lumMod val="65000"/>
                    <a:lumOff val="35000"/>
                  </a:schemeClr>
                </a:solidFill>
                <a:latin typeface="微软雅黑"/>
                <a:ea typeface="微软雅黑"/>
                <a:cs typeface="Bebas Neue" charset="0"/>
                <a:sym typeface="Bebas Neue" charset="0"/>
              </a:endParaRPr>
            </a:p>
          </p:txBody>
        </p:sp>
        <p:sp>
          <p:nvSpPr>
            <p:cNvPr id="75" name="Rectangle 43"/>
            <p:cNvSpPr>
              <a:spLocks/>
            </p:cNvSpPr>
            <p:nvPr/>
          </p:nvSpPr>
          <p:spPr bwMode="auto">
            <a:xfrm>
              <a:off x="0" y="304"/>
              <a:ext cx="2419" cy="1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smtClean="0">
                  <a:solidFill>
                    <a:schemeClr val="tx1">
                      <a:lumMod val="65000"/>
                      <a:lumOff val="35000"/>
                    </a:schemeClr>
                  </a:solidFill>
                  <a:latin typeface="微软雅黑"/>
                  <a:ea typeface="微软雅黑"/>
                  <a:cs typeface="Lato Light" charset="0"/>
                  <a:sym typeface="Lato Light" charset="0"/>
                </a:rPr>
                <a:t>金鹤园即将并网之前为了销售中燃宝产品，在上门收缴欠费的同时，向用户推广中燃宝产品，并收取订金</a:t>
              </a:r>
              <a:endParaRPr lang="en-US" sz="1200" dirty="0">
                <a:solidFill>
                  <a:schemeClr val="tx1">
                    <a:lumMod val="65000"/>
                    <a:lumOff val="35000"/>
                  </a:schemeClr>
                </a:solidFill>
                <a:latin typeface="微软雅黑"/>
                <a:ea typeface="微软雅黑"/>
                <a:cs typeface="Lato Light" charset="0"/>
                <a:sym typeface="Lato Light" charset="0"/>
              </a:endParaRPr>
            </a:p>
          </p:txBody>
        </p:sp>
      </p:grpSp>
      <p:sp>
        <p:nvSpPr>
          <p:cNvPr id="76" name="Freeform 7"/>
          <p:cNvSpPr>
            <a:spLocks/>
          </p:cNvSpPr>
          <p:nvPr/>
        </p:nvSpPr>
        <p:spPr bwMode="auto">
          <a:xfrm>
            <a:off x="1401673" y="4453887"/>
            <a:ext cx="394945" cy="397075"/>
          </a:xfrm>
          <a:custGeom>
            <a:avLst/>
            <a:gdLst>
              <a:gd name="T0" fmla="*/ 48 w 167"/>
              <a:gd name="T1" fmla="*/ 170 h 170"/>
              <a:gd name="T2" fmla="*/ 18 w 167"/>
              <a:gd name="T3" fmla="*/ 158 h 170"/>
              <a:gd name="T4" fmla="*/ 20 w 167"/>
              <a:gd name="T5" fmla="*/ 97 h 170"/>
              <a:gd name="T6" fmla="*/ 105 w 167"/>
              <a:gd name="T7" fmla="*/ 12 h 170"/>
              <a:gd name="T8" fmla="*/ 135 w 167"/>
              <a:gd name="T9" fmla="*/ 3 h 170"/>
              <a:gd name="T10" fmla="*/ 157 w 167"/>
              <a:gd name="T11" fmla="*/ 24 h 170"/>
              <a:gd name="T12" fmla="*/ 148 w 167"/>
              <a:gd name="T13" fmla="*/ 54 h 170"/>
              <a:gd name="T14" fmla="*/ 66 w 167"/>
              <a:gd name="T15" fmla="*/ 136 h 170"/>
              <a:gd name="T16" fmla="*/ 51 w 167"/>
              <a:gd name="T17" fmla="*/ 143 h 170"/>
              <a:gd name="T18" fmla="*/ 38 w 167"/>
              <a:gd name="T19" fmla="*/ 139 h 170"/>
              <a:gd name="T20" fmla="*/ 41 w 167"/>
              <a:gd name="T21" fmla="*/ 110 h 170"/>
              <a:gd name="T22" fmla="*/ 98 w 167"/>
              <a:gd name="T23" fmla="*/ 53 h 170"/>
              <a:gd name="T24" fmla="*/ 106 w 167"/>
              <a:gd name="T25" fmla="*/ 53 h 170"/>
              <a:gd name="T26" fmla="*/ 106 w 167"/>
              <a:gd name="T27" fmla="*/ 62 h 170"/>
              <a:gd name="T28" fmla="*/ 49 w 167"/>
              <a:gd name="T29" fmla="*/ 119 h 170"/>
              <a:gd name="T30" fmla="*/ 46 w 167"/>
              <a:gd name="T31" fmla="*/ 130 h 170"/>
              <a:gd name="T32" fmla="*/ 50 w 167"/>
              <a:gd name="T33" fmla="*/ 132 h 170"/>
              <a:gd name="T34" fmla="*/ 58 w 167"/>
              <a:gd name="T35" fmla="*/ 127 h 170"/>
              <a:gd name="T36" fmla="*/ 139 w 167"/>
              <a:gd name="T37" fmla="*/ 46 h 170"/>
              <a:gd name="T38" fmla="*/ 145 w 167"/>
              <a:gd name="T39" fmla="*/ 27 h 170"/>
              <a:gd name="T40" fmla="*/ 132 w 167"/>
              <a:gd name="T41" fmla="*/ 14 h 170"/>
              <a:gd name="T42" fmla="*/ 114 w 167"/>
              <a:gd name="T43" fmla="*/ 20 h 170"/>
              <a:gd name="T44" fmla="*/ 29 w 167"/>
              <a:gd name="T45" fmla="*/ 105 h 170"/>
              <a:gd name="T46" fmla="*/ 27 w 167"/>
              <a:gd name="T47" fmla="*/ 150 h 170"/>
              <a:gd name="T48" fmla="*/ 71 w 167"/>
              <a:gd name="T49" fmla="*/ 148 h 170"/>
              <a:gd name="T50" fmla="*/ 156 w 167"/>
              <a:gd name="T51" fmla="*/ 63 h 170"/>
              <a:gd name="T52" fmla="*/ 165 w 167"/>
              <a:gd name="T53" fmla="*/ 63 h 170"/>
              <a:gd name="T54" fmla="*/ 165 w 167"/>
              <a:gd name="T55" fmla="*/ 71 h 170"/>
              <a:gd name="T56" fmla="*/ 80 w 167"/>
              <a:gd name="T57" fmla="*/ 156 h 170"/>
              <a:gd name="T58" fmla="*/ 48 w 167"/>
              <a:gd name="T59"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170">
                <a:moveTo>
                  <a:pt x="48" y="170"/>
                </a:moveTo>
                <a:cubicBezTo>
                  <a:pt x="37" y="170"/>
                  <a:pt x="26" y="166"/>
                  <a:pt x="18" y="158"/>
                </a:cubicBezTo>
                <a:cubicBezTo>
                  <a:pt x="4" y="143"/>
                  <a:pt x="0" y="117"/>
                  <a:pt x="20" y="97"/>
                </a:cubicBezTo>
                <a:cubicBezTo>
                  <a:pt x="32" y="85"/>
                  <a:pt x="81" y="36"/>
                  <a:pt x="105" y="12"/>
                </a:cubicBezTo>
                <a:cubicBezTo>
                  <a:pt x="114" y="3"/>
                  <a:pt x="125" y="0"/>
                  <a:pt x="135" y="3"/>
                </a:cubicBezTo>
                <a:cubicBezTo>
                  <a:pt x="146" y="5"/>
                  <a:pt x="154" y="14"/>
                  <a:pt x="157" y="24"/>
                </a:cubicBezTo>
                <a:cubicBezTo>
                  <a:pt x="160" y="35"/>
                  <a:pt x="156" y="46"/>
                  <a:pt x="148" y="54"/>
                </a:cubicBezTo>
                <a:cubicBezTo>
                  <a:pt x="66" y="136"/>
                  <a:pt x="66" y="136"/>
                  <a:pt x="66" y="136"/>
                </a:cubicBezTo>
                <a:cubicBezTo>
                  <a:pt x="62" y="140"/>
                  <a:pt x="57" y="143"/>
                  <a:pt x="51" y="143"/>
                </a:cubicBezTo>
                <a:cubicBezTo>
                  <a:pt x="46" y="144"/>
                  <a:pt x="41" y="142"/>
                  <a:pt x="38" y="139"/>
                </a:cubicBezTo>
                <a:cubicBezTo>
                  <a:pt x="31" y="133"/>
                  <a:pt x="30" y="121"/>
                  <a:pt x="41" y="110"/>
                </a:cubicBezTo>
                <a:cubicBezTo>
                  <a:pt x="98" y="53"/>
                  <a:pt x="98" y="53"/>
                  <a:pt x="98" y="53"/>
                </a:cubicBezTo>
                <a:cubicBezTo>
                  <a:pt x="100" y="51"/>
                  <a:pt x="104" y="51"/>
                  <a:pt x="106" y="53"/>
                </a:cubicBezTo>
                <a:cubicBezTo>
                  <a:pt x="109" y="55"/>
                  <a:pt x="109" y="59"/>
                  <a:pt x="106" y="62"/>
                </a:cubicBezTo>
                <a:cubicBezTo>
                  <a:pt x="49" y="119"/>
                  <a:pt x="49" y="119"/>
                  <a:pt x="49" y="119"/>
                </a:cubicBezTo>
                <a:cubicBezTo>
                  <a:pt x="44" y="124"/>
                  <a:pt x="44" y="128"/>
                  <a:pt x="46" y="130"/>
                </a:cubicBezTo>
                <a:cubicBezTo>
                  <a:pt x="47" y="131"/>
                  <a:pt x="48" y="132"/>
                  <a:pt x="50" y="132"/>
                </a:cubicBezTo>
                <a:cubicBezTo>
                  <a:pt x="52" y="131"/>
                  <a:pt x="55" y="130"/>
                  <a:pt x="58" y="127"/>
                </a:cubicBezTo>
                <a:cubicBezTo>
                  <a:pt x="139" y="46"/>
                  <a:pt x="139" y="46"/>
                  <a:pt x="139" y="46"/>
                </a:cubicBezTo>
                <a:cubicBezTo>
                  <a:pt x="145" y="40"/>
                  <a:pt x="147" y="34"/>
                  <a:pt x="145" y="27"/>
                </a:cubicBezTo>
                <a:cubicBezTo>
                  <a:pt x="144" y="21"/>
                  <a:pt x="138" y="16"/>
                  <a:pt x="132" y="14"/>
                </a:cubicBezTo>
                <a:cubicBezTo>
                  <a:pt x="126" y="13"/>
                  <a:pt x="119" y="15"/>
                  <a:pt x="114" y="20"/>
                </a:cubicBezTo>
                <a:cubicBezTo>
                  <a:pt x="89" y="45"/>
                  <a:pt x="41" y="93"/>
                  <a:pt x="29" y="105"/>
                </a:cubicBezTo>
                <a:cubicBezTo>
                  <a:pt x="13" y="121"/>
                  <a:pt x="17" y="139"/>
                  <a:pt x="27" y="150"/>
                </a:cubicBezTo>
                <a:cubicBezTo>
                  <a:pt x="37" y="160"/>
                  <a:pt x="55" y="164"/>
                  <a:pt x="71" y="148"/>
                </a:cubicBezTo>
                <a:cubicBezTo>
                  <a:pt x="156" y="63"/>
                  <a:pt x="156" y="63"/>
                  <a:pt x="156" y="63"/>
                </a:cubicBezTo>
                <a:cubicBezTo>
                  <a:pt x="159" y="60"/>
                  <a:pt x="162" y="60"/>
                  <a:pt x="165" y="63"/>
                </a:cubicBezTo>
                <a:cubicBezTo>
                  <a:pt x="167" y="65"/>
                  <a:pt x="167" y="69"/>
                  <a:pt x="165" y="71"/>
                </a:cubicBezTo>
                <a:cubicBezTo>
                  <a:pt x="80" y="156"/>
                  <a:pt x="80" y="156"/>
                  <a:pt x="80" y="156"/>
                </a:cubicBezTo>
                <a:cubicBezTo>
                  <a:pt x="70" y="166"/>
                  <a:pt x="58" y="170"/>
                  <a:pt x="48" y="17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pPr algn="ctr"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48" name="组合 47"/>
          <p:cNvGrpSpPr/>
          <p:nvPr/>
        </p:nvGrpSpPr>
        <p:grpSpPr>
          <a:xfrm>
            <a:off x="4654797" y="2007661"/>
            <a:ext cx="3334836" cy="1509992"/>
            <a:chOff x="4304043" y="1286668"/>
            <a:chExt cx="3837944" cy="2757793"/>
          </a:xfrm>
          <a:effectLst>
            <a:outerShdw blurRad="381000" dist="254000" dir="8100000" algn="tr" rotWithShape="0">
              <a:prstClr val="black">
                <a:alpha val="40000"/>
              </a:prstClr>
            </a:outerShdw>
          </a:effectLst>
        </p:grpSpPr>
        <p:sp>
          <p:nvSpPr>
            <p:cNvPr id="87" name="圆角矩形 8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4856221" y="2299598"/>
            <a:ext cx="828061" cy="828060"/>
            <a:chOff x="304800" y="673100"/>
            <a:chExt cx="4000500" cy="4000500"/>
          </a:xfrm>
          <a:effectLst>
            <a:outerShdw blurRad="444500" dist="254000" dir="8100000" algn="tr" rotWithShape="0">
              <a:prstClr val="black">
                <a:alpha val="50000"/>
              </a:prstClr>
            </a:outerShdw>
          </a:effectLst>
        </p:grpSpPr>
        <p:sp>
          <p:nvSpPr>
            <p:cNvPr id="90" name="同心圆 8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Text" lastClr="000000"/>
                </a:solidFill>
                <a:latin typeface="Calibri"/>
                <a:ea typeface="宋体"/>
              </a:endParaRPr>
            </a:p>
          </p:txBody>
        </p:sp>
        <p:sp>
          <p:nvSpPr>
            <p:cNvPr id="91" name="椭圆 90"/>
            <p:cNvSpPr/>
            <p:nvPr/>
          </p:nvSpPr>
          <p:spPr>
            <a:xfrm>
              <a:off x="392112" y="760412"/>
              <a:ext cx="3825874" cy="3825874"/>
            </a:xfrm>
            <a:prstGeom prst="ellipse">
              <a:avLst/>
            </a:prstGeom>
            <a:gradFill>
              <a:gsLst>
                <a:gs pos="0">
                  <a:srgbClr val="00B2CA"/>
                </a:gs>
                <a:gs pos="100000">
                  <a:srgbClr val="067FC9"/>
                </a:gs>
              </a:gsLst>
              <a:lin ang="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 lastClr="FFFFFF"/>
                </a:solidFill>
                <a:latin typeface="Calibri"/>
                <a:ea typeface="宋体"/>
              </a:endParaRPr>
            </a:p>
          </p:txBody>
        </p:sp>
      </p:grpSp>
      <p:grpSp>
        <p:nvGrpSpPr>
          <p:cNvPr id="92" name="Group 41"/>
          <p:cNvGrpSpPr>
            <a:grpSpLocks/>
          </p:cNvGrpSpPr>
          <p:nvPr/>
        </p:nvGrpSpPr>
        <p:grpSpPr bwMode="auto">
          <a:xfrm>
            <a:off x="5807136" y="2299596"/>
            <a:ext cx="1944228" cy="1066336"/>
            <a:chOff x="0" y="0"/>
            <a:chExt cx="2419" cy="1343"/>
          </a:xfrm>
        </p:grpSpPr>
        <p:sp>
          <p:nvSpPr>
            <p:cNvPr id="93" name="Rectangle 42"/>
            <p:cNvSpPr>
              <a:spLocks/>
            </p:cNvSpPr>
            <p:nvPr/>
          </p:nvSpPr>
          <p:spPr bwMode="auto">
            <a:xfrm>
              <a:off x="0" y="0"/>
              <a:ext cx="2419"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fontAlgn="base">
                <a:lnSpc>
                  <a:spcPct val="70000"/>
                </a:lnSpc>
                <a:spcBef>
                  <a:spcPct val="0"/>
                </a:spcBef>
                <a:spcAft>
                  <a:spcPct val="0"/>
                </a:spcAft>
              </a:pPr>
              <a:r>
                <a:rPr lang="zh-CN" altLang="en-US" sz="1600" dirty="0" smtClean="0">
                  <a:solidFill>
                    <a:srgbClr val="000000"/>
                  </a:solidFill>
                  <a:latin typeface="微软雅黑"/>
                  <a:ea typeface="微软雅黑"/>
                  <a:cs typeface="Bebas Neue" charset="0"/>
                  <a:sym typeface="Bebas Neue" charset="0"/>
                </a:rPr>
                <a:t>         </a:t>
              </a:r>
              <a:r>
                <a:rPr lang="zh-CN" altLang="en-US" sz="1600" dirty="0" smtClean="0">
                  <a:solidFill>
                    <a:schemeClr val="tx1">
                      <a:lumMod val="65000"/>
                      <a:lumOff val="35000"/>
                    </a:schemeClr>
                  </a:solidFill>
                  <a:latin typeface="微软雅黑"/>
                  <a:ea typeface="微软雅黑"/>
                  <a:cs typeface="Bebas Neue" charset="0"/>
                  <a:sym typeface="Bebas Neue" charset="0"/>
                </a:rPr>
                <a:t>上门安检</a:t>
              </a:r>
              <a:endParaRPr lang="en-US" sz="1600" dirty="0">
                <a:solidFill>
                  <a:schemeClr val="tx1">
                    <a:lumMod val="65000"/>
                    <a:lumOff val="35000"/>
                  </a:schemeClr>
                </a:solidFill>
                <a:latin typeface="微软雅黑"/>
                <a:ea typeface="微软雅黑"/>
                <a:cs typeface="Bebas Neue" charset="0"/>
                <a:sym typeface="Bebas Neue" charset="0"/>
              </a:endParaRPr>
            </a:p>
          </p:txBody>
        </p:sp>
        <p:sp>
          <p:nvSpPr>
            <p:cNvPr id="94" name="Rectangle 43"/>
            <p:cNvSpPr>
              <a:spLocks/>
            </p:cNvSpPr>
            <p:nvPr/>
          </p:nvSpPr>
          <p:spPr bwMode="auto">
            <a:xfrm>
              <a:off x="0" y="304"/>
              <a:ext cx="2419" cy="1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smtClean="0">
                  <a:solidFill>
                    <a:schemeClr val="tx1">
                      <a:lumMod val="65000"/>
                      <a:lumOff val="35000"/>
                    </a:schemeClr>
                  </a:solidFill>
                  <a:latin typeface="微软雅黑"/>
                  <a:ea typeface="微软雅黑"/>
                  <a:cs typeface="Lato Light" charset="0"/>
                  <a:sym typeface="Lato Light" charset="0"/>
                </a:rPr>
                <a:t>结公司液化气用户上门进行安检工作。并推广公司中燃宝产品和燃气意外险。</a:t>
              </a:r>
              <a:endParaRPr lang="en-US" sz="1200" dirty="0">
                <a:solidFill>
                  <a:schemeClr val="tx1">
                    <a:lumMod val="65000"/>
                    <a:lumOff val="35000"/>
                  </a:schemeClr>
                </a:solidFill>
                <a:latin typeface="微软雅黑"/>
                <a:ea typeface="微软雅黑"/>
                <a:cs typeface="Lato Light" charset="0"/>
                <a:sym typeface="Lato Light" charset="0"/>
              </a:endParaRPr>
            </a:p>
          </p:txBody>
        </p:sp>
      </p:grpSp>
      <p:sp>
        <p:nvSpPr>
          <p:cNvPr id="95" name="Freeform 9"/>
          <p:cNvSpPr>
            <a:spLocks noEditPoints="1"/>
          </p:cNvSpPr>
          <p:nvPr/>
        </p:nvSpPr>
        <p:spPr bwMode="auto">
          <a:xfrm>
            <a:off x="5047545" y="2553921"/>
            <a:ext cx="375948" cy="299288"/>
          </a:xfrm>
          <a:custGeom>
            <a:avLst/>
            <a:gdLst>
              <a:gd name="T0" fmla="*/ 54 w 159"/>
              <a:gd name="T1" fmla="*/ 126 h 128"/>
              <a:gd name="T2" fmla="*/ 57 w 159"/>
              <a:gd name="T3" fmla="*/ 127 h 128"/>
              <a:gd name="T4" fmla="*/ 81 w 159"/>
              <a:gd name="T5" fmla="*/ 105 h 128"/>
              <a:gd name="T6" fmla="*/ 54 w 159"/>
              <a:gd name="T7" fmla="*/ 91 h 128"/>
              <a:gd name="T8" fmla="*/ 54 w 159"/>
              <a:gd name="T9" fmla="*/ 126 h 128"/>
              <a:gd name="T10" fmla="*/ 154 w 159"/>
              <a:gd name="T11" fmla="*/ 1 h 128"/>
              <a:gd name="T12" fmla="*/ 3 w 159"/>
              <a:gd name="T13" fmla="*/ 54 h 128"/>
              <a:gd name="T14" fmla="*/ 2 w 159"/>
              <a:gd name="T15" fmla="*/ 58 h 128"/>
              <a:gd name="T16" fmla="*/ 35 w 159"/>
              <a:gd name="T17" fmla="*/ 71 h 128"/>
              <a:gd name="T18" fmla="*/ 35 w 159"/>
              <a:gd name="T19" fmla="*/ 71 h 128"/>
              <a:gd name="T20" fmla="*/ 54 w 159"/>
              <a:gd name="T21" fmla="*/ 79 h 128"/>
              <a:gd name="T22" fmla="*/ 148 w 159"/>
              <a:gd name="T23" fmla="*/ 10 h 128"/>
              <a:gd name="T24" fmla="*/ 150 w 159"/>
              <a:gd name="T25" fmla="*/ 12 h 128"/>
              <a:gd name="T26" fmla="*/ 83 w 159"/>
              <a:gd name="T27" fmla="*/ 85 h 128"/>
              <a:gd name="T28" fmla="*/ 83 w 159"/>
              <a:gd name="T29" fmla="*/ 85 h 128"/>
              <a:gd name="T30" fmla="*/ 79 w 159"/>
              <a:gd name="T31" fmla="*/ 89 h 128"/>
              <a:gd name="T32" fmla="*/ 84 w 159"/>
              <a:gd name="T33" fmla="*/ 92 h 128"/>
              <a:gd name="T34" fmla="*/ 84 w 159"/>
              <a:gd name="T35" fmla="*/ 92 h 128"/>
              <a:gd name="T36" fmla="*/ 127 w 159"/>
              <a:gd name="T37" fmla="*/ 115 h 128"/>
              <a:gd name="T38" fmla="*/ 133 w 159"/>
              <a:gd name="T39" fmla="*/ 112 h 128"/>
              <a:gd name="T40" fmla="*/ 158 w 159"/>
              <a:gd name="T41" fmla="*/ 5 h 128"/>
              <a:gd name="T42" fmla="*/ 154 w 159"/>
              <a:gd name="T43" fmla="*/ 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28">
                <a:moveTo>
                  <a:pt x="54" y="126"/>
                </a:moveTo>
                <a:cubicBezTo>
                  <a:pt x="54" y="128"/>
                  <a:pt x="55" y="128"/>
                  <a:pt x="57" y="127"/>
                </a:cubicBezTo>
                <a:cubicBezTo>
                  <a:pt x="59" y="125"/>
                  <a:pt x="81" y="105"/>
                  <a:pt x="81" y="105"/>
                </a:cubicBezTo>
                <a:cubicBezTo>
                  <a:pt x="54" y="91"/>
                  <a:pt x="54" y="91"/>
                  <a:pt x="54" y="91"/>
                </a:cubicBezTo>
                <a:cubicBezTo>
                  <a:pt x="54" y="126"/>
                  <a:pt x="54" y="126"/>
                  <a:pt x="54" y="126"/>
                </a:cubicBezTo>
                <a:close/>
                <a:moveTo>
                  <a:pt x="154" y="1"/>
                </a:moveTo>
                <a:cubicBezTo>
                  <a:pt x="151" y="2"/>
                  <a:pt x="5" y="53"/>
                  <a:pt x="3" y="54"/>
                </a:cubicBezTo>
                <a:cubicBezTo>
                  <a:pt x="0" y="55"/>
                  <a:pt x="0" y="57"/>
                  <a:pt x="2" y="58"/>
                </a:cubicBezTo>
                <a:cubicBezTo>
                  <a:pt x="6" y="60"/>
                  <a:pt x="35" y="71"/>
                  <a:pt x="35" y="71"/>
                </a:cubicBezTo>
                <a:cubicBezTo>
                  <a:pt x="35" y="71"/>
                  <a:pt x="35" y="71"/>
                  <a:pt x="35" y="71"/>
                </a:cubicBezTo>
                <a:cubicBezTo>
                  <a:pt x="54" y="79"/>
                  <a:pt x="54" y="79"/>
                  <a:pt x="54" y="79"/>
                </a:cubicBezTo>
                <a:cubicBezTo>
                  <a:pt x="54" y="79"/>
                  <a:pt x="147" y="11"/>
                  <a:pt x="148" y="10"/>
                </a:cubicBezTo>
                <a:cubicBezTo>
                  <a:pt x="150" y="9"/>
                  <a:pt x="151" y="11"/>
                  <a:pt x="150" y="12"/>
                </a:cubicBezTo>
                <a:cubicBezTo>
                  <a:pt x="149" y="13"/>
                  <a:pt x="83" y="85"/>
                  <a:pt x="83" y="85"/>
                </a:cubicBezTo>
                <a:cubicBezTo>
                  <a:pt x="83" y="85"/>
                  <a:pt x="83" y="85"/>
                  <a:pt x="83" y="85"/>
                </a:cubicBezTo>
                <a:cubicBezTo>
                  <a:pt x="79" y="89"/>
                  <a:pt x="79" y="89"/>
                  <a:pt x="79" y="89"/>
                </a:cubicBezTo>
                <a:cubicBezTo>
                  <a:pt x="84" y="92"/>
                  <a:pt x="84" y="92"/>
                  <a:pt x="84" y="92"/>
                </a:cubicBezTo>
                <a:cubicBezTo>
                  <a:pt x="84" y="92"/>
                  <a:pt x="84" y="92"/>
                  <a:pt x="84" y="92"/>
                </a:cubicBezTo>
                <a:cubicBezTo>
                  <a:pt x="84" y="92"/>
                  <a:pt x="124" y="113"/>
                  <a:pt x="127" y="115"/>
                </a:cubicBezTo>
                <a:cubicBezTo>
                  <a:pt x="129" y="116"/>
                  <a:pt x="132" y="115"/>
                  <a:pt x="133" y="112"/>
                </a:cubicBezTo>
                <a:cubicBezTo>
                  <a:pt x="134" y="108"/>
                  <a:pt x="158" y="7"/>
                  <a:pt x="158" y="5"/>
                </a:cubicBezTo>
                <a:cubicBezTo>
                  <a:pt x="159" y="2"/>
                  <a:pt x="157" y="0"/>
                  <a:pt x="154" y="1"/>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pPr algn="ctr" fontAlgn="base">
              <a:spcBef>
                <a:spcPct val="0"/>
              </a:spcBef>
              <a:spcAft>
                <a:spcPct val="0"/>
              </a:spcAft>
              <a:defRPr/>
            </a:pPr>
            <a:endParaRPr lang="en-US" sz="2933" kern="0">
              <a:solidFill>
                <a:srgbClr val="000000"/>
              </a:solidFill>
              <a:latin typeface="微软雅黑"/>
              <a:ea typeface="微软雅黑"/>
              <a:sym typeface="Gill Sans" charset="0"/>
            </a:endParaRPr>
          </a:p>
        </p:txBody>
      </p:sp>
      <p:pic>
        <p:nvPicPr>
          <p:cNvPr id="96" name="图片 95" descr="72966676.jpg"/>
          <p:cNvPicPr>
            <a:picLocks noChangeAspect="1"/>
          </p:cNvPicPr>
          <p:nvPr/>
        </p:nvPicPr>
        <p:blipFill>
          <a:blip r:embed="rId3"/>
          <a:stretch>
            <a:fillRect/>
          </a:stretch>
        </p:blipFill>
        <p:spPr>
          <a:xfrm>
            <a:off x="8491109" y="1128003"/>
            <a:ext cx="2880000" cy="2154286"/>
          </a:xfrm>
          <a:prstGeom prst="rect">
            <a:avLst/>
          </a:prstGeom>
        </p:spPr>
      </p:pic>
      <p:pic>
        <p:nvPicPr>
          <p:cNvPr id="97" name="图片 96" descr="1628613472.jpg"/>
          <p:cNvPicPr>
            <a:picLocks noChangeAspect="1"/>
          </p:cNvPicPr>
          <p:nvPr/>
        </p:nvPicPr>
        <p:blipFill>
          <a:blip r:embed="rId4"/>
          <a:stretch>
            <a:fillRect/>
          </a:stretch>
        </p:blipFill>
        <p:spPr>
          <a:xfrm>
            <a:off x="8491109" y="3737871"/>
            <a:ext cx="2880000" cy="2160450"/>
          </a:xfrm>
          <a:prstGeom prst="rect">
            <a:avLst/>
          </a:prstGeom>
        </p:spPr>
      </p:pic>
    </p:spTree>
    <p:extLst>
      <p:ext uri="{BB962C8B-B14F-4D97-AF65-F5344CB8AC3E}">
        <p14:creationId xmlns:p14="http://schemas.microsoft.com/office/powerpoint/2010/main" val="3398026879"/>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1+#ppt_w/2"/>
                                          </p:val>
                                        </p:tav>
                                        <p:tav tm="100000">
                                          <p:val>
                                            <p:strVal val="#ppt_x"/>
                                          </p:val>
                                        </p:tav>
                                      </p:tavLst>
                                    </p:anim>
                                    <p:anim calcmode="lin" valueType="num">
                                      <p:cBhvr additive="base">
                                        <p:cTn id="8" dur="500" fill="hold"/>
                                        <p:tgtEl>
                                          <p:spTgt spid="39"/>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p:cTn id="11" dur="500" fill="hold"/>
                                        <p:tgtEl>
                                          <p:spTgt spid="40"/>
                                        </p:tgtEl>
                                        <p:attrNameLst>
                                          <p:attrName>ppt_w</p:attrName>
                                        </p:attrNameLst>
                                      </p:cBhvr>
                                      <p:tavLst>
                                        <p:tav tm="0">
                                          <p:val>
                                            <p:fltVal val="0"/>
                                          </p:val>
                                        </p:tav>
                                        <p:tav tm="100000">
                                          <p:val>
                                            <p:strVal val="#ppt_w"/>
                                          </p:val>
                                        </p:tav>
                                      </p:tavLst>
                                    </p:anim>
                                    <p:anim calcmode="lin" valueType="num">
                                      <p:cBhvr>
                                        <p:cTn id="12" dur="500" fill="hold"/>
                                        <p:tgtEl>
                                          <p:spTgt spid="40"/>
                                        </p:tgtEl>
                                        <p:attrNameLst>
                                          <p:attrName>ppt_h</p:attrName>
                                        </p:attrNameLst>
                                      </p:cBhvr>
                                      <p:tavLst>
                                        <p:tav tm="0">
                                          <p:val>
                                            <p:fltVal val="0"/>
                                          </p:val>
                                        </p:tav>
                                        <p:tav tm="100000">
                                          <p:val>
                                            <p:strVal val="#ppt_h"/>
                                          </p:val>
                                        </p:tav>
                                      </p:tavLst>
                                    </p:anim>
                                    <p:animEffect transition="in" filter="fade">
                                      <p:cBhvr>
                                        <p:cTn id="13" dur="500"/>
                                        <p:tgtEl>
                                          <p:spTgt spid="40"/>
                                        </p:tgtEl>
                                      </p:cBhvr>
                                    </p:animEffect>
                                  </p:childTnLst>
                                </p:cTn>
                              </p:par>
                            </p:childTnLst>
                          </p:cTn>
                        </p:par>
                        <p:par>
                          <p:cTn id="14" fill="hold">
                            <p:stCondLst>
                              <p:cond delay="500"/>
                            </p:stCondLst>
                            <p:childTnLst>
                              <p:par>
                                <p:cTn id="15" presetID="53" presetClass="entr" presetSubtype="16" fill="hold" nodeType="afterEffect">
                                  <p:stCondLst>
                                    <p:cond delay="0"/>
                                  </p:stCondLst>
                                  <p:childTnLst>
                                    <p:set>
                                      <p:cBhvr>
                                        <p:cTn id="16" dur="1" fill="hold">
                                          <p:stCondLst>
                                            <p:cond delay="0"/>
                                          </p:stCondLst>
                                        </p:cTn>
                                        <p:tgtEl>
                                          <p:spTgt spid="50"/>
                                        </p:tgtEl>
                                        <p:attrNameLst>
                                          <p:attrName>style.visibility</p:attrName>
                                        </p:attrNameLst>
                                      </p:cBhvr>
                                      <p:to>
                                        <p:strVal val="visible"/>
                                      </p:to>
                                    </p:set>
                                    <p:anim calcmode="lin" valueType="num">
                                      <p:cBhvr>
                                        <p:cTn id="17" dur="500" fill="hold"/>
                                        <p:tgtEl>
                                          <p:spTgt spid="50"/>
                                        </p:tgtEl>
                                        <p:attrNameLst>
                                          <p:attrName>ppt_w</p:attrName>
                                        </p:attrNameLst>
                                      </p:cBhvr>
                                      <p:tavLst>
                                        <p:tav tm="0">
                                          <p:val>
                                            <p:fltVal val="0"/>
                                          </p:val>
                                        </p:tav>
                                        <p:tav tm="100000">
                                          <p:val>
                                            <p:strVal val="#ppt_w"/>
                                          </p:val>
                                        </p:tav>
                                      </p:tavLst>
                                    </p:anim>
                                    <p:anim calcmode="lin" valueType="num">
                                      <p:cBhvr>
                                        <p:cTn id="18" dur="500" fill="hold"/>
                                        <p:tgtEl>
                                          <p:spTgt spid="50"/>
                                        </p:tgtEl>
                                        <p:attrNameLst>
                                          <p:attrName>ppt_h</p:attrName>
                                        </p:attrNameLst>
                                      </p:cBhvr>
                                      <p:tavLst>
                                        <p:tav tm="0">
                                          <p:val>
                                            <p:fltVal val="0"/>
                                          </p:val>
                                        </p:tav>
                                        <p:tav tm="100000">
                                          <p:val>
                                            <p:strVal val="#ppt_h"/>
                                          </p:val>
                                        </p:tav>
                                      </p:tavLst>
                                    </p:anim>
                                    <p:animEffect transition="in" filter="fade">
                                      <p:cBhvr>
                                        <p:cTn id="19" dur="500"/>
                                        <p:tgtEl>
                                          <p:spTgt spid="50"/>
                                        </p:tgtEl>
                                      </p:cBhvr>
                                    </p:animEffect>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500"/>
                                        <p:tgtEl>
                                          <p:spTgt spid="56"/>
                                        </p:tgtEl>
                                      </p:cBhvr>
                                    </p:animEffect>
                                    <p:anim calcmode="lin" valueType="num">
                                      <p:cBhvr>
                                        <p:cTn id="24" dur="500" fill="hold"/>
                                        <p:tgtEl>
                                          <p:spTgt spid="56"/>
                                        </p:tgtEl>
                                        <p:attrNameLst>
                                          <p:attrName>ppt_x</p:attrName>
                                        </p:attrNameLst>
                                      </p:cBhvr>
                                      <p:tavLst>
                                        <p:tav tm="0">
                                          <p:val>
                                            <p:strVal val="#ppt_x"/>
                                          </p:val>
                                        </p:tav>
                                        <p:tav tm="100000">
                                          <p:val>
                                            <p:strVal val="#ppt_x"/>
                                          </p:val>
                                        </p:tav>
                                      </p:tavLst>
                                    </p:anim>
                                    <p:anim calcmode="lin" valueType="num">
                                      <p:cBhvr>
                                        <p:cTn id="25" dur="500" fill="hold"/>
                                        <p:tgtEl>
                                          <p:spTgt spid="56"/>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22" presetClass="entr" presetSubtype="2" fill="hold" nodeType="afterEffect">
                                  <p:stCondLst>
                                    <p:cond delay="0"/>
                                  </p:stCondLst>
                                  <p:childTnLst>
                                    <p:set>
                                      <p:cBhvr>
                                        <p:cTn id="28" dur="1" fill="hold">
                                          <p:stCondLst>
                                            <p:cond delay="0"/>
                                          </p:stCondLst>
                                        </p:cTn>
                                        <p:tgtEl>
                                          <p:spTgt spid="44"/>
                                        </p:tgtEl>
                                        <p:attrNameLst>
                                          <p:attrName>style.visibility</p:attrName>
                                        </p:attrNameLst>
                                      </p:cBhvr>
                                      <p:to>
                                        <p:strVal val="visible"/>
                                      </p:to>
                                    </p:set>
                                    <p:animEffect transition="in" filter="wipe(right)">
                                      <p:cBhvr>
                                        <p:cTn id="29" dur="500"/>
                                        <p:tgtEl>
                                          <p:spTgt spid="44"/>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wipe(left)">
                                      <p:cBhvr>
                                        <p:cTn id="33" dur="500"/>
                                        <p:tgtEl>
                                          <p:spTgt spid="53"/>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60"/>
                                        </p:tgtEl>
                                        <p:attrNameLst>
                                          <p:attrName>style.visibility</p:attrName>
                                        </p:attrNameLst>
                                      </p:cBhvr>
                                      <p:to>
                                        <p:strVal val="visible"/>
                                      </p:to>
                                    </p:set>
                                    <p:anim calcmode="lin" valueType="num">
                                      <p:cBhvr>
                                        <p:cTn id="37" dur="500" fill="hold"/>
                                        <p:tgtEl>
                                          <p:spTgt spid="60"/>
                                        </p:tgtEl>
                                        <p:attrNameLst>
                                          <p:attrName>ppt_w</p:attrName>
                                        </p:attrNameLst>
                                      </p:cBhvr>
                                      <p:tavLst>
                                        <p:tav tm="0">
                                          <p:val>
                                            <p:fltVal val="0"/>
                                          </p:val>
                                        </p:tav>
                                        <p:tav tm="100000">
                                          <p:val>
                                            <p:strVal val="#ppt_w"/>
                                          </p:val>
                                        </p:tav>
                                      </p:tavLst>
                                    </p:anim>
                                    <p:anim calcmode="lin" valueType="num">
                                      <p:cBhvr>
                                        <p:cTn id="38" dur="500" fill="hold"/>
                                        <p:tgtEl>
                                          <p:spTgt spid="60"/>
                                        </p:tgtEl>
                                        <p:attrNameLst>
                                          <p:attrName>ppt_h</p:attrName>
                                        </p:attrNameLst>
                                      </p:cBhvr>
                                      <p:tavLst>
                                        <p:tav tm="0">
                                          <p:val>
                                            <p:fltVal val="0"/>
                                          </p:val>
                                        </p:tav>
                                        <p:tav tm="100000">
                                          <p:val>
                                            <p:strVal val="#ppt_h"/>
                                          </p:val>
                                        </p:tav>
                                      </p:tavLst>
                                    </p:anim>
                                    <p:animEffect transition="in" filter="fade">
                                      <p:cBhvr>
                                        <p:cTn id="39" dur="500"/>
                                        <p:tgtEl>
                                          <p:spTgt spid="60"/>
                                        </p:tgtEl>
                                      </p:cBhvr>
                                    </p:animEffect>
                                  </p:childTnLst>
                                </p:cTn>
                              </p:par>
                            </p:childTnLst>
                          </p:cTn>
                        </p:par>
                        <p:par>
                          <p:cTn id="40" fill="hold">
                            <p:stCondLst>
                              <p:cond delay="3000"/>
                            </p:stCondLst>
                            <p:childTnLst>
                              <p:par>
                                <p:cTn id="41" presetID="42" presetClass="entr" presetSubtype="0" fill="hold" grpId="0" nodeType="afterEffect">
                                  <p:stCondLst>
                                    <p:cond delay="0"/>
                                  </p:stCondLst>
                                  <p:childTnLst>
                                    <p:set>
                                      <p:cBhvr>
                                        <p:cTn id="42" dur="1" fill="hold">
                                          <p:stCondLst>
                                            <p:cond delay="0"/>
                                          </p:stCondLst>
                                        </p:cTn>
                                        <p:tgtEl>
                                          <p:spTgt spid="66"/>
                                        </p:tgtEl>
                                        <p:attrNameLst>
                                          <p:attrName>style.visibility</p:attrName>
                                        </p:attrNameLst>
                                      </p:cBhvr>
                                      <p:to>
                                        <p:strVal val="visible"/>
                                      </p:to>
                                    </p:set>
                                    <p:animEffect transition="in" filter="fade">
                                      <p:cBhvr>
                                        <p:cTn id="43" dur="500"/>
                                        <p:tgtEl>
                                          <p:spTgt spid="66"/>
                                        </p:tgtEl>
                                      </p:cBhvr>
                                    </p:animEffect>
                                    <p:anim calcmode="lin" valueType="num">
                                      <p:cBhvr>
                                        <p:cTn id="44" dur="500" fill="hold"/>
                                        <p:tgtEl>
                                          <p:spTgt spid="66"/>
                                        </p:tgtEl>
                                        <p:attrNameLst>
                                          <p:attrName>ppt_x</p:attrName>
                                        </p:attrNameLst>
                                      </p:cBhvr>
                                      <p:tavLst>
                                        <p:tav tm="0">
                                          <p:val>
                                            <p:strVal val="#ppt_x"/>
                                          </p:val>
                                        </p:tav>
                                        <p:tav tm="100000">
                                          <p:val>
                                            <p:strVal val="#ppt_x"/>
                                          </p:val>
                                        </p:tav>
                                      </p:tavLst>
                                    </p:anim>
                                    <p:anim calcmode="lin" valueType="num">
                                      <p:cBhvr>
                                        <p:cTn id="45" dur="500" fill="hold"/>
                                        <p:tgtEl>
                                          <p:spTgt spid="66"/>
                                        </p:tgtEl>
                                        <p:attrNameLst>
                                          <p:attrName>ppt_y</p:attrName>
                                        </p:attrNameLst>
                                      </p:cBhvr>
                                      <p:tavLst>
                                        <p:tav tm="0">
                                          <p:val>
                                            <p:strVal val="#ppt_y+.1"/>
                                          </p:val>
                                        </p:tav>
                                        <p:tav tm="100000">
                                          <p:val>
                                            <p:strVal val="#ppt_y"/>
                                          </p:val>
                                        </p:tav>
                                      </p:tavLst>
                                    </p:anim>
                                  </p:childTnLst>
                                </p:cTn>
                              </p:par>
                            </p:childTnLst>
                          </p:cTn>
                        </p:par>
                        <p:par>
                          <p:cTn id="46" fill="hold">
                            <p:stCondLst>
                              <p:cond delay="3500"/>
                            </p:stCondLst>
                            <p:childTnLst>
                              <p:par>
                                <p:cTn id="47" presetID="22" presetClass="entr" presetSubtype="2" fill="hold" nodeType="afterEffect">
                                  <p:stCondLst>
                                    <p:cond delay="0"/>
                                  </p:stCondLst>
                                  <p:childTnLst>
                                    <p:set>
                                      <p:cBhvr>
                                        <p:cTn id="48" dur="1" fill="hold">
                                          <p:stCondLst>
                                            <p:cond delay="0"/>
                                          </p:stCondLst>
                                        </p:cTn>
                                        <p:tgtEl>
                                          <p:spTgt spid="57"/>
                                        </p:tgtEl>
                                        <p:attrNameLst>
                                          <p:attrName>style.visibility</p:attrName>
                                        </p:attrNameLst>
                                      </p:cBhvr>
                                      <p:to>
                                        <p:strVal val="visible"/>
                                      </p:to>
                                    </p:set>
                                    <p:animEffect transition="in" filter="wipe(right)">
                                      <p:cBhvr>
                                        <p:cTn id="49" dur="500"/>
                                        <p:tgtEl>
                                          <p:spTgt spid="57"/>
                                        </p:tgtEl>
                                      </p:cBhvr>
                                    </p:animEffect>
                                  </p:childTnLst>
                                </p:cTn>
                              </p:par>
                            </p:childTnLst>
                          </p:cTn>
                        </p:par>
                        <p:par>
                          <p:cTn id="50" fill="hold">
                            <p:stCondLst>
                              <p:cond delay="4000"/>
                            </p:stCondLst>
                            <p:childTnLst>
                              <p:par>
                                <p:cTn id="51" presetID="22" presetClass="entr" presetSubtype="8" fill="hold" nodeType="afterEffect">
                                  <p:stCondLst>
                                    <p:cond delay="0"/>
                                  </p:stCondLst>
                                  <p:childTnLst>
                                    <p:set>
                                      <p:cBhvr>
                                        <p:cTn id="52" dur="1" fill="hold">
                                          <p:stCondLst>
                                            <p:cond delay="0"/>
                                          </p:stCondLst>
                                        </p:cTn>
                                        <p:tgtEl>
                                          <p:spTgt spid="63"/>
                                        </p:tgtEl>
                                        <p:attrNameLst>
                                          <p:attrName>style.visibility</p:attrName>
                                        </p:attrNameLst>
                                      </p:cBhvr>
                                      <p:to>
                                        <p:strVal val="visible"/>
                                      </p:to>
                                    </p:set>
                                    <p:animEffect transition="in" filter="wipe(left)">
                                      <p:cBhvr>
                                        <p:cTn id="53" dur="500"/>
                                        <p:tgtEl>
                                          <p:spTgt spid="63"/>
                                        </p:tgtEl>
                                      </p:cBhvr>
                                    </p:animEffect>
                                  </p:childTnLst>
                                </p:cTn>
                              </p:par>
                            </p:childTnLst>
                          </p:cTn>
                        </p:par>
                        <p:par>
                          <p:cTn id="54" fill="hold">
                            <p:stCondLst>
                              <p:cond delay="4500"/>
                            </p:stCondLst>
                            <p:childTnLst>
                              <p:par>
                                <p:cTn id="55" presetID="53" presetClass="entr" presetSubtype="16" fill="hold" nodeType="afterEffect">
                                  <p:stCondLst>
                                    <p:cond delay="0"/>
                                  </p:stCondLst>
                                  <p:childTnLst>
                                    <p:set>
                                      <p:cBhvr>
                                        <p:cTn id="56" dur="1" fill="hold">
                                          <p:stCondLst>
                                            <p:cond delay="0"/>
                                          </p:stCondLst>
                                        </p:cTn>
                                        <p:tgtEl>
                                          <p:spTgt spid="70"/>
                                        </p:tgtEl>
                                        <p:attrNameLst>
                                          <p:attrName>style.visibility</p:attrName>
                                        </p:attrNameLst>
                                      </p:cBhvr>
                                      <p:to>
                                        <p:strVal val="visible"/>
                                      </p:to>
                                    </p:set>
                                    <p:anim calcmode="lin" valueType="num">
                                      <p:cBhvr>
                                        <p:cTn id="57" dur="500" fill="hold"/>
                                        <p:tgtEl>
                                          <p:spTgt spid="70"/>
                                        </p:tgtEl>
                                        <p:attrNameLst>
                                          <p:attrName>ppt_w</p:attrName>
                                        </p:attrNameLst>
                                      </p:cBhvr>
                                      <p:tavLst>
                                        <p:tav tm="0">
                                          <p:val>
                                            <p:fltVal val="0"/>
                                          </p:val>
                                        </p:tav>
                                        <p:tav tm="100000">
                                          <p:val>
                                            <p:strVal val="#ppt_w"/>
                                          </p:val>
                                        </p:tav>
                                      </p:tavLst>
                                    </p:anim>
                                    <p:anim calcmode="lin" valueType="num">
                                      <p:cBhvr>
                                        <p:cTn id="58" dur="500" fill="hold"/>
                                        <p:tgtEl>
                                          <p:spTgt spid="70"/>
                                        </p:tgtEl>
                                        <p:attrNameLst>
                                          <p:attrName>ppt_h</p:attrName>
                                        </p:attrNameLst>
                                      </p:cBhvr>
                                      <p:tavLst>
                                        <p:tav tm="0">
                                          <p:val>
                                            <p:fltVal val="0"/>
                                          </p:val>
                                        </p:tav>
                                        <p:tav tm="100000">
                                          <p:val>
                                            <p:strVal val="#ppt_h"/>
                                          </p:val>
                                        </p:tav>
                                      </p:tavLst>
                                    </p:anim>
                                    <p:animEffect transition="in" filter="fade">
                                      <p:cBhvr>
                                        <p:cTn id="59" dur="500"/>
                                        <p:tgtEl>
                                          <p:spTgt spid="70"/>
                                        </p:tgtEl>
                                      </p:cBhvr>
                                    </p:animEffect>
                                  </p:childTnLst>
                                </p:cTn>
                              </p:par>
                            </p:childTnLst>
                          </p:cTn>
                        </p:par>
                        <p:par>
                          <p:cTn id="60" fill="hold">
                            <p:stCondLst>
                              <p:cond delay="5000"/>
                            </p:stCondLst>
                            <p:childTnLst>
                              <p:par>
                                <p:cTn id="61" presetID="42" presetClass="entr" presetSubtype="0" fill="hold" grpId="0" nodeType="afterEffect">
                                  <p:stCondLst>
                                    <p:cond delay="0"/>
                                  </p:stCondLst>
                                  <p:childTnLst>
                                    <p:set>
                                      <p:cBhvr>
                                        <p:cTn id="62" dur="1" fill="hold">
                                          <p:stCondLst>
                                            <p:cond delay="0"/>
                                          </p:stCondLst>
                                        </p:cTn>
                                        <p:tgtEl>
                                          <p:spTgt spid="76"/>
                                        </p:tgtEl>
                                        <p:attrNameLst>
                                          <p:attrName>style.visibility</p:attrName>
                                        </p:attrNameLst>
                                      </p:cBhvr>
                                      <p:to>
                                        <p:strVal val="visible"/>
                                      </p:to>
                                    </p:set>
                                    <p:animEffect transition="in" filter="fade">
                                      <p:cBhvr>
                                        <p:cTn id="63" dur="500"/>
                                        <p:tgtEl>
                                          <p:spTgt spid="76"/>
                                        </p:tgtEl>
                                      </p:cBhvr>
                                    </p:animEffect>
                                    <p:anim calcmode="lin" valueType="num">
                                      <p:cBhvr>
                                        <p:cTn id="64" dur="500" fill="hold"/>
                                        <p:tgtEl>
                                          <p:spTgt spid="76"/>
                                        </p:tgtEl>
                                        <p:attrNameLst>
                                          <p:attrName>ppt_x</p:attrName>
                                        </p:attrNameLst>
                                      </p:cBhvr>
                                      <p:tavLst>
                                        <p:tav tm="0">
                                          <p:val>
                                            <p:strVal val="#ppt_x"/>
                                          </p:val>
                                        </p:tav>
                                        <p:tav tm="100000">
                                          <p:val>
                                            <p:strVal val="#ppt_x"/>
                                          </p:val>
                                        </p:tav>
                                      </p:tavLst>
                                    </p:anim>
                                    <p:anim calcmode="lin" valueType="num">
                                      <p:cBhvr>
                                        <p:cTn id="65" dur="500" fill="hold"/>
                                        <p:tgtEl>
                                          <p:spTgt spid="76"/>
                                        </p:tgtEl>
                                        <p:attrNameLst>
                                          <p:attrName>ppt_y</p:attrName>
                                        </p:attrNameLst>
                                      </p:cBhvr>
                                      <p:tavLst>
                                        <p:tav tm="0">
                                          <p:val>
                                            <p:strVal val="#ppt_y+.1"/>
                                          </p:val>
                                        </p:tav>
                                        <p:tav tm="100000">
                                          <p:val>
                                            <p:strVal val="#ppt_y"/>
                                          </p:val>
                                        </p:tav>
                                      </p:tavLst>
                                    </p:anim>
                                  </p:childTnLst>
                                </p:cTn>
                              </p:par>
                            </p:childTnLst>
                          </p:cTn>
                        </p:par>
                        <p:par>
                          <p:cTn id="66" fill="hold">
                            <p:stCondLst>
                              <p:cond delay="5500"/>
                            </p:stCondLst>
                            <p:childTnLst>
                              <p:par>
                                <p:cTn id="67" presetID="22" presetClass="entr" presetSubtype="2" fill="hold" nodeType="afterEffect">
                                  <p:stCondLst>
                                    <p:cond delay="0"/>
                                  </p:stCondLst>
                                  <p:childTnLst>
                                    <p:set>
                                      <p:cBhvr>
                                        <p:cTn id="68" dur="1" fill="hold">
                                          <p:stCondLst>
                                            <p:cond delay="0"/>
                                          </p:stCondLst>
                                        </p:cTn>
                                        <p:tgtEl>
                                          <p:spTgt spid="67"/>
                                        </p:tgtEl>
                                        <p:attrNameLst>
                                          <p:attrName>style.visibility</p:attrName>
                                        </p:attrNameLst>
                                      </p:cBhvr>
                                      <p:to>
                                        <p:strVal val="visible"/>
                                      </p:to>
                                    </p:set>
                                    <p:animEffect transition="in" filter="wipe(right)">
                                      <p:cBhvr>
                                        <p:cTn id="69" dur="500"/>
                                        <p:tgtEl>
                                          <p:spTgt spid="67"/>
                                        </p:tgtEl>
                                      </p:cBhvr>
                                    </p:animEffect>
                                  </p:childTnLst>
                                </p:cTn>
                              </p:par>
                            </p:childTnLst>
                          </p:cTn>
                        </p:par>
                        <p:par>
                          <p:cTn id="70" fill="hold">
                            <p:stCondLst>
                              <p:cond delay="6000"/>
                            </p:stCondLst>
                            <p:childTnLst>
                              <p:par>
                                <p:cTn id="71" presetID="22" presetClass="entr" presetSubtype="8" fill="hold" nodeType="afterEffect">
                                  <p:stCondLst>
                                    <p:cond delay="0"/>
                                  </p:stCondLst>
                                  <p:childTnLst>
                                    <p:set>
                                      <p:cBhvr>
                                        <p:cTn id="72" dur="1" fill="hold">
                                          <p:stCondLst>
                                            <p:cond delay="0"/>
                                          </p:stCondLst>
                                        </p:cTn>
                                        <p:tgtEl>
                                          <p:spTgt spid="73"/>
                                        </p:tgtEl>
                                        <p:attrNameLst>
                                          <p:attrName>style.visibility</p:attrName>
                                        </p:attrNameLst>
                                      </p:cBhvr>
                                      <p:to>
                                        <p:strVal val="visible"/>
                                      </p:to>
                                    </p:set>
                                    <p:animEffect transition="in" filter="wipe(left)">
                                      <p:cBhvr>
                                        <p:cTn id="73" dur="500"/>
                                        <p:tgtEl>
                                          <p:spTgt spid="73"/>
                                        </p:tgtEl>
                                      </p:cBhvr>
                                    </p:animEffect>
                                  </p:childTnLst>
                                </p:cTn>
                              </p:par>
                            </p:childTnLst>
                          </p:cTn>
                        </p:par>
                        <p:par>
                          <p:cTn id="74" fill="hold">
                            <p:stCondLst>
                              <p:cond delay="6500"/>
                            </p:stCondLst>
                            <p:childTnLst>
                              <p:par>
                                <p:cTn id="75" presetID="53" presetClass="entr" presetSubtype="16" fill="hold" nodeType="afterEffect">
                                  <p:stCondLst>
                                    <p:cond delay="0"/>
                                  </p:stCondLst>
                                  <p:childTnLst>
                                    <p:set>
                                      <p:cBhvr>
                                        <p:cTn id="76" dur="1" fill="hold">
                                          <p:stCondLst>
                                            <p:cond delay="0"/>
                                          </p:stCondLst>
                                        </p:cTn>
                                        <p:tgtEl>
                                          <p:spTgt spid="89"/>
                                        </p:tgtEl>
                                        <p:attrNameLst>
                                          <p:attrName>style.visibility</p:attrName>
                                        </p:attrNameLst>
                                      </p:cBhvr>
                                      <p:to>
                                        <p:strVal val="visible"/>
                                      </p:to>
                                    </p:set>
                                    <p:anim calcmode="lin" valueType="num">
                                      <p:cBhvr>
                                        <p:cTn id="77" dur="500" fill="hold"/>
                                        <p:tgtEl>
                                          <p:spTgt spid="89"/>
                                        </p:tgtEl>
                                        <p:attrNameLst>
                                          <p:attrName>ppt_w</p:attrName>
                                        </p:attrNameLst>
                                      </p:cBhvr>
                                      <p:tavLst>
                                        <p:tav tm="0">
                                          <p:val>
                                            <p:fltVal val="0"/>
                                          </p:val>
                                        </p:tav>
                                        <p:tav tm="100000">
                                          <p:val>
                                            <p:strVal val="#ppt_w"/>
                                          </p:val>
                                        </p:tav>
                                      </p:tavLst>
                                    </p:anim>
                                    <p:anim calcmode="lin" valueType="num">
                                      <p:cBhvr>
                                        <p:cTn id="78" dur="500" fill="hold"/>
                                        <p:tgtEl>
                                          <p:spTgt spid="89"/>
                                        </p:tgtEl>
                                        <p:attrNameLst>
                                          <p:attrName>ppt_h</p:attrName>
                                        </p:attrNameLst>
                                      </p:cBhvr>
                                      <p:tavLst>
                                        <p:tav tm="0">
                                          <p:val>
                                            <p:fltVal val="0"/>
                                          </p:val>
                                        </p:tav>
                                        <p:tav tm="100000">
                                          <p:val>
                                            <p:strVal val="#ppt_h"/>
                                          </p:val>
                                        </p:tav>
                                      </p:tavLst>
                                    </p:anim>
                                    <p:animEffect transition="in" filter="fade">
                                      <p:cBhvr>
                                        <p:cTn id="79" dur="500"/>
                                        <p:tgtEl>
                                          <p:spTgt spid="89"/>
                                        </p:tgtEl>
                                      </p:cBhvr>
                                    </p:animEffect>
                                  </p:childTnLst>
                                </p:cTn>
                              </p:par>
                            </p:childTnLst>
                          </p:cTn>
                        </p:par>
                        <p:par>
                          <p:cTn id="80" fill="hold">
                            <p:stCondLst>
                              <p:cond delay="7000"/>
                            </p:stCondLst>
                            <p:childTnLst>
                              <p:par>
                                <p:cTn id="81" presetID="42" presetClass="entr" presetSubtype="0" fill="hold" grpId="0" nodeType="afterEffect">
                                  <p:stCondLst>
                                    <p:cond delay="0"/>
                                  </p:stCondLst>
                                  <p:childTnLst>
                                    <p:set>
                                      <p:cBhvr>
                                        <p:cTn id="82" dur="1" fill="hold">
                                          <p:stCondLst>
                                            <p:cond delay="0"/>
                                          </p:stCondLst>
                                        </p:cTn>
                                        <p:tgtEl>
                                          <p:spTgt spid="95"/>
                                        </p:tgtEl>
                                        <p:attrNameLst>
                                          <p:attrName>style.visibility</p:attrName>
                                        </p:attrNameLst>
                                      </p:cBhvr>
                                      <p:to>
                                        <p:strVal val="visible"/>
                                      </p:to>
                                    </p:set>
                                    <p:animEffect transition="in" filter="fade">
                                      <p:cBhvr>
                                        <p:cTn id="83" dur="500"/>
                                        <p:tgtEl>
                                          <p:spTgt spid="95"/>
                                        </p:tgtEl>
                                      </p:cBhvr>
                                    </p:animEffect>
                                    <p:anim calcmode="lin" valueType="num">
                                      <p:cBhvr>
                                        <p:cTn id="84" dur="500" fill="hold"/>
                                        <p:tgtEl>
                                          <p:spTgt spid="95"/>
                                        </p:tgtEl>
                                        <p:attrNameLst>
                                          <p:attrName>ppt_x</p:attrName>
                                        </p:attrNameLst>
                                      </p:cBhvr>
                                      <p:tavLst>
                                        <p:tav tm="0">
                                          <p:val>
                                            <p:strVal val="#ppt_x"/>
                                          </p:val>
                                        </p:tav>
                                        <p:tav tm="100000">
                                          <p:val>
                                            <p:strVal val="#ppt_x"/>
                                          </p:val>
                                        </p:tav>
                                      </p:tavLst>
                                    </p:anim>
                                    <p:anim calcmode="lin" valueType="num">
                                      <p:cBhvr>
                                        <p:cTn id="85" dur="500" fill="hold"/>
                                        <p:tgtEl>
                                          <p:spTgt spid="95"/>
                                        </p:tgtEl>
                                        <p:attrNameLst>
                                          <p:attrName>ppt_y</p:attrName>
                                        </p:attrNameLst>
                                      </p:cBhvr>
                                      <p:tavLst>
                                        <p:tav tm="0">
                                          <p:val>
                                            <p:strVal val="#ppt_y+.1"/>
                                          </p:val>
                                        </p:tav>
                                        <p:tav tm="100000">
                                          <p:val>
                                            <p:strVal val="#ppt_y"/>
                                          </p:val>
                                        </p:tav>
                                      </p:tavLst>
                                    </p:anim>
                                  </p:childTnLst>
                                </p:cTn>
                              </p:par>
                            </p:childTnLst>
                          </p:cTn>
                        </p:par>
                        <p:par>
                          <p:cTn id="86" fill="hold">
                            <p:stCondLst>
                              <p:cond delay="7500"/>
                            </p:stCondLst>
                            <p:childTnLst>
                              <p:par>
                                <p:cTn id="87" presetID="22" presetClass="entr" presetSubtype="2" fill="hold" nodeType="afterEffect">
                                  <p:stCondLst>
                                    <p:cond delay="0"/>
                                  </p:stCondLst>
                                  <p:childTnLst>
                                    <p:set>
                                      <p:cBhvr>
                                        <p:cTn id="88" dur="1" fill="hold">
                                          <p:stCondLst>
                                            <p:cond delay="0"/>
                                          </p:stCondLst>
                                        </p:cTn>
                                        <p:tgtEl>
                                          <p:spTgt spid="48"/>
                                        </p:tgtEl>
                                        <p:attrNameLst>
                                          <p:attrName>style.visibility</p:attrName>
                                        </p:attrNameLst>
                                      </p:cBhvr>
                                      <p:to>
                                        <p:strVal val="visible"/>
                                      </p:to>
                                    </p:set>
                                    <p:animEffect transition="in" filter="wipe(right)">
                                      <p:cBhvr>
                                        <p:cTn id="89" dur="500"/>
                                        <p:tgtEl>
                                          <p:spTgt spid="48"/>
                                        </p:tgtEl>
                                      </p:cBhvr>
                                    </p:animEffect>
                                  </p:childTnLst>
                                </p:cTn>
                              </p:par>
                            </p:childTnLst>
                          </p:cTn>
                        </p:par>
                        <p:par>
                          <p:cTn id="90" fill="hold">
                            <p:stCondLst>
                              <p:cond delay="8000"/>
                            </p:stCondLst>
                            <p:childTnLst>
                              <p:par>
                                <p:cTn id="91" presetID="22" presetClass="entr" presetSubtype="8" fill="hold" nodeType="afterEffect">
                                  <p:stCondLst>
                                    <p:cond delay="0"/>
                                  </p:stCondLst>
                                  <p:childTnLst>
                                    <p:set>
                                      <p:cBhvr>
                                        <p:cTn id="92" dur="1" fill="hold">
                                          <p:stCondLst>
                                            <p:cond delay="0"/>
                                          </p:stCondLst>
                                        </p:cTn>
                                        <p:tgtEl>
                                          <p:spTgt spid="92"/>
                                        </p:tgtEl>
                                        <p:attrNameLst>
                                          <p:attrName>style.visibility</p:attrName>
                                        </p:attrNameLst>
                                      </p:cBhvr>
                                      <p:to>
                                        <p:strVal val="visible"/>
                                      </p:to>
                                    </p:set>
                                    <p:animEffect transition="in" filter="wipe(left)">
                                      <p:cBhvr>
                                        <p:cTn id="93"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animBg="1"/>
      <p:bldP spid="56" grpId="0" animBg="1"/>
      <p:bldP spid="66" grpId="0" animBg="1"/>
      <p:bldP spid="76" grpId="0" animBg="1"/>
      <p:bldP spid="95" grpId="0" animBg="1"/>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跋涉">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跋涉">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跋涉">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B6F2769-7194-4217-93D3-3AF3A4742282}">
  <ds:schemaRefs>
    <ds:schemaRef ds:uri="http://purl.org/dc/dcmitype/"/>
    <ds:schemaRef ds:uri="http://schemas.microsoft.com/sharepoint/v3/fields"/>
    <ds:schemaRef ds:uri="http://schemas.microsoft.com/office/2006/metadata/properties"/>
    <ds:schemaRef ds:uri="http://purl.org/dc/terms/"/>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1185</TotalTime>
  <Words>1732</Words>
  <Application>Microsoft Office PowerPoint</Application>
  <PresentationFormat>自定义</PresentationFormat>
  <Paragraphs>149</Paragraphs>
  <Slides>13</Slides>
  <Notes>13</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13</vt:i4>
      </vt:variant>
    </vt:vector>
  </HeadingPairs>
  <TitlesOfParts>
    <vt:vector size="31" baseType="lpstr">
      <vt:lpstr>AlternateGothic2 BT</vt:lpstr>
      <vt:lpstr>Bebas Neue</vt:lpstr>
      <vt:lpstr>돋움</vt:lpstr>
      <vt:lpstr>Gill Sans</vt:lpstr>
      <vt:lpstr>Lato Light</vt:lpstr>
      <vt:lpstr>Roboto condensed</vt:lpstr>
      <vt:lpstr>华文黑体</vt:lpstr>
      <vt:lpstr>华文楷体</vt:lpstr>
      <vt:lpstr>隶书</vt:lpstr>
      <vt:lpstr>时尚中黑简体</vt:lpstr>
      <vt:lpstr>宋体</vt:lpstr>
      <vt:lpstr>微软雅黑</vt:lpstr>
      <vt:lpstr>Arial</vt:lpstr>
      <vt:lpstr>Calibri</vt:lpstr>
      <vt:lpstr>Franklin Gothic Book</vt:lpstr>
      <vt:lpstr>Franklin Gothic Medium</vt:lpstr>
      <vt:lpstr>Wingdings 2</vt:lpstr>
      <vt:lpstr>跋涉</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www.1ppt.com</dc:title>
  <dc:creator>www.1ppt.com</dc:creator>
  <cp:lastModifiedBy>张天翼</cp:lastModifiedBy>
  <cp:revision>204</cp:revision>
  <dcterms:created xsi:type="dcterms:W3CDTF">2010-04-12T23:12:02Z</dcterms:created>
  <dcterms:modified xsi:type="dcterms:W3CDTF">2017-12-29T01:46:49Z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